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57" r:id="rId3"/>
    <p:sldId id="258" r:id="rId4"/>
    <p:sldId id="259"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司" initials="山脇　司" lastIdx="1" clrIdx="0">
    <p:extLst>
      <p:ext uri="{19B8F6BF-5375-455C-9EA6-DF929625EA0E}">
        <p15:presenceInfo xmlns:p15="http://schemas.microsoft.com/office/powerpoint/2012/main" userId="S::t.yamawaki@keiotravelagency.onmicrosoft.com::95ff32db-da5e-4f36-b660-dd9821e2a7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4" d="100"/>
          <a:sy n="74" d="100"/>
        </p:scale>
        <p:origin x="2179"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0EE6A-54FF-4CD4-B4CB-5982AD827664}" type="datetimeFigureOut">
              <a:rPr kumimoji="1" lang="ja-JP" altLang="en-US" smtClean="0"/>
              <a:t>2021/4/22</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671AD8-D77D-4402-9FC8-881B06DE2B19}" type="slidenum">
              <a:rPr kumimoji="1" lang="ja-JP" altLang="en-US" smtClean="0"/>
              <a:t>‹#›</a:t>
            </a:fld>
            <a:endParaRPr kumimoji="1" lang="ja-JP" altLang="en-US"/>
          </a:p>
        </p:txBody>
      </p:sp>
    </p:spTree>
    <p:extLst>
      <p:ext uri="{BB962C8B-B14F-4D97-AF65-F5344CB8AC3E}">
        <p14:creationId xmlns:p14="http://schemas.microsoft.com/office/powerpoint/2010/main" val="17121623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781169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2364895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148772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1942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62431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2474139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521754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2671908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232728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798338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4ABE1-CE32-4458-8856-37B43CE7C30D}" type="datetimeFigureOut">
              <a:rPr kumimoji="1" lang="ja-JP" altLang="en-US" smtClean="0"/>
              <a:t>2021/4/22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2031193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84ABE1-CE32-4458-8856-37B43CE7C30D}" type="datetimeFigureOut">
              <a:rPr kumimoji="1" lang="ja-JP" altLang="en-US" smtClean="0"/>
              <a:t>2021/4/22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6CE815-7F43-4383-A596-C0A2659F05A6}" type="slidenum">
              <a:rPr kumimoji="1" lang="ja-JP" altLang="en-US" smtClean="0"/>
              <a:t>‹#›</a:t>
            </a:fld>
            <a:endParaRPr kumimoji="1" lang="ja-JP" altLang="en-US"/>
          </a:p>
        </p:txBody>
      </p:sp>
    </p:spTree>
    <p:extLst>
      <p:ext uri="{BB962C8B-B14F-4D97-AF65-F5344CB8AC3E}">
        <p14:creationId xmlns:p14="http://schemas.microsoft.com/office/powerpoint/2010/main" val="390860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keio.tabibako.net/assets/pdf/conditions_kokunai_boshuu.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hyperlink" Target="https://keio.tabibako.net/assets/pdf/conditions_tehai.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1C78B7D-5FA7-4002-BA8D-DFF3223CFAB4}"/>
              </a:ext>
            </a:extLst>
          </p:cNvPr>
          <p:cNvSpPr txBox="1"/>
          <p:nvPr/>
        </p:nvSpPr>
        <p:spPr>
          <a:xfrm>
            <a:off x="-250530" y="239124"/>
            <a:ext cx="7649951" cy="1015663"/>
          </a:xfrm>
          <a:prstGeom prst="rect">
            <a:avLst/>
          </a:prstGeom>
          <a:noFill/>
        </p:spPr>
        <p:txBody>
          <a:bodyPr wrap="square" rtlCol="0" anchor="ctr">
            <a:spAutoFit/>
          </a:bodyPr>
          <a:lstStyle/>
          <a:p>
            <a:pPr algn="ctr"/>
            <a:r>
              <a:rPr kumimoji="1" lang="ja-JP" altLang="en-US" sz="2000" b="1" dirty="0">
                <a:latin typeface="メイリオ" panose="020B0604030504040204" pitchFamily="50" charset="-128"/>
                <a:ea typeface="メイリオ" panose="020B0604030504040204" pitchFamily="50" charset="-128"/>
              </a:rPr>
              <a:t>第</a:t>
            </a:r>
            <a:r>
              <a:rPr kumimoji="1" lang="en-US" altLang="ja-JP" sz="2000" b="1" dirty="0">
                <a:latin typeface="メイリオ" panose="020B0604030504040204" pitchFamily="50" charset="-128"/>
                <a:ea typeface="メイリオ" panose="020B0604030504040204" pitchFamily="50" charset="-128"/>
              </a:rPr>
              <a:t>44</a:t>
            </a:r>
            <a:r>
              <a:rPr kumimoji="1" lang="ja-JP" altLang="en-US" sz="2000" b="1" dirty="0">
                <a:latin typeface="メイリオ" panose="020B0604030504040204" pitchFamily="50" charset="-128"/>
                <a:ea typeface="メイリオ" panose="020B0604030504040204" pitchFamily="50" charset="-128"/>
              </a:rPr>
              <a:t>回全国</a:t>
            </a:r>
            <a:r>
              <a:rPr kumimoji="1" lang="en-US" altLang="ja-JP" sz="2000" b="1" dirty="0">
                <a:latin typeface="メイリオ" panose="020B0604030504040204" pitchFamily="50" charset="-128"/>
                <a:ea typeface="メイリオ" panose="020B0604030504040204" pitchFamily="50" charset="-128"/>
              </a:rPr>
              <a:t>JOC</a:t>
            </a:r>
            <a:r>
              <a:rPr kumimoji="1" lang="ja-JP" altLang="en-US" sz="2000" b="1" dirty="0">
                <a:latin typeface="メイリオ" panose="020B0604030504040204" pitchFamily="50" charset="-128"/>
                <a:ea typeface="メイリオ" panose="020B0604030504040204" pitchFamily="50" charset="-128"/>
              </a:rPr>
              <a:t>ジュニアオリンピックカップ</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夏季水泳競技大会（飛込競技）</a:t>
            </a:r>
          </a:p>
          <a:p>
            <a:pPr algn="ctr"/>
            <a:r>
              <a:rPr kumimoji="1" lang="ja-JP" altLang="en-US" sz="2000" b="1" dirty="0">
                <a:latin typeface="メイリオ" panose="020B0604030504040204" pitchFamily="50" charset="-128"/>
                <a:ea typeface="メイリオ" panose="020B0604030504040204" pitchFamily="50" charset="-128"/>
              </a:rPr>
              <a:t>宿泊・交通・弁当のご案内</a:t>
            </a:r>
          </a:p>
        </p:txBody>
      </p:sp>
      <p:sp>
        <p:nvSpPr>
          <p:cNvPr id="6" name="テキスト ボックス 5">
            <a:extLst>
              <a:ext uri="{FF2B5EF4-FFF2-40B4-BE49-F238E27FC236}">
                <a16:creationId xmlns:a16="http://schemas.microsoft.com/office/drawing/2014/main" id="{15D67E41-63F1-4E09-BBF7-B3E2D7285695}"/>
              </a:ext>
            </a:extLst>
          </p:cNvPr>
          <p:cNvSpPr txBox="1"/>
          <p:nvPr/>
        </p:nvSpPr>
        <p:spPr>
          <a:xfrm>
            <a:off x="81023" y="1342715"/>
            <a:ext cx="6678591" cy="646331"/>
          </a:xfrm>
          <a:prstGeom prst="rect">
            <a:avLst/>
          </a:prstGeom>
          <a:noFill/>
          <a:ln>
            <a:solidFill>
              <a:schemeClr val="tx1"/>
            </a:solidFill>
            <a:prstDash val="solid"/>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◆開催期間：２０２１年８月２２日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～２５日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水</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２１日は公式練習日</a:t>
            </a:r>
            <a:r>
              <a:rPr kumimoji="1" lang="en-US" altLang="ja-JP" sz="1200" dirty="0">
                <a:latin typeface="メイリオ" panose="020B0604030504040204" pitchFamily="50" charset="-128"/>
                <a:ea typeface="メイリオ" panose="020B0604030504040204" pitchFamily="50" charset="-128"/>
              </a:rPr>
              <a:t>】</a:t>
            </a:r>
          </a:p>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宿泊手配：２０２１年８月２１日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土</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～２４日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火</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４泊</a:t>
            </a:r>
            <a:r>
              <a:rPr kumimoji="1" lang="en-US" altLang="ja-JP" sz="1200" dirty="0">
                <a:latin typeface="メイリオ" panose="020B0604030504040204" pitchFamily="50" charset="-128"/>
                <a:ea typeface="メイリオ" panose="020B0604030504040204" pitchFamily="50" charset="-128"/>
              </a:rPr>
              <a:t>】</a:t>
            </a:r>
          </a:p>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大会会場：丸善インテック大阪プール （大阪府）</a:t>
            </a:r>
          </a:p>
        </p:txBody>
      </p:sp>
      <p:sp>
        <p:nvSpPr>
          <p:cNvPr id="7" name="テキスト ボックス 6">
            <a:extLst>
              <a:ext uri="{FF2B5EF4-FFF2-40B4-BE49-F238E27FC236}">
                <a16:creationId xmlns:a16="http://schemas.microsoft.com/office/drawing/2014/main" id="{A5596EB0-9082-44CF-8C55-04972C8556C4}"/>
              </a:ext>
            </a:extLst>
          </p:cNvPr>
          <p:cNvSpPr txBox="1"/>
          <p:nvPr/>
        </p:nvSpPr>
        <p:spPr>
          <a:xfrm>
            <a:off x="75236" y="2159815"/>
            <a:ext cx="6678591" cy="1223412"/>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拝啓　飛込競技ご関係者各位におかれましては、平素より当社へ格別のご愛顧を賜り、誠にありがとうございます。</a:t>
            </a:r>
          </a:p>
          <a:p>
            <a:r>
              <a:rPr kumimoji="1" lang="ja-JP" altLang="en-US" sz="1200" dirty="0">
                <a:latin typeface="メイリオ" panose="020B0604030504040204" pitchFamily="50" charset="-128"/>
                <a:ea typeface="メイリオ" panose="020B0604030504040204" pitchFamily="50" charset="-128"/>
              </a:rPr>
              <a:t>この度「第</a:t>
            </a:r>
            <a:r>
              <a:rPr kumimoji="1" lang="en-US" altLang="ja-JP" sz="1200" dirty="0">
                <a:latin typeface="メイリオ" panose="020B0604030504040204" pitchFamily="50" charset="-128"/>
                <a:ea typeface="メイリオ" panose="020B0604030504040204" pitchFamily="50" charset="-128"/>
              </a:rPr>
              <a:t>44</a:t>
            </a:r>
            <a:r>
              <a:rPr kumimoji="1" lang="ja-JP" altLang="en-US" sz="1200" dirty="0">
                <a:latin typeface="メイリオ" panose="020B0604030504040204" pitchFamily="50" charset="-128"/>
                <a:ea typeface="メイリオ" panose="020B0604030504040204" pitchFamily="50" charset="-128"/>
              </a:rPr>
              <a:t>回全国</a:t>
            </a:r>
            <a:r>
              <a:rPr kumimoji="1" lang="en-US" altLang="ja-JP" sz="1200" dirty="0">
                <a:latin typeface="メイリオ" panose="020B0604030504040204" pitchFamily="50" charset="-128"/>
                <a:ea typeface="メイリオ" panose="020B0604030504040204" pitchFamily="50" charset="-128"/>
              </a:rPr>
              <a:t>JOC</a:t>
            </a:r>
            <a:r>
              <a:rPr kumimoji="1" lang="ja-JP" altLang="en-US" sz="1200" dirty="0">
                <a:latin typeface="メイリオ" panose="020B0604030504040204" pitchFamily="50" charset="-128"/>
                <a:ea typeface="メイリオ" panose="020B0604030504040204" pitchFamily="50" charset="-128"/>
              </a:rPr>
              <a:t>ジュニアオリンピックカップ夏季水泳競技大会」が丸善インテック大阪プールで開催されますことを心よりお慶び申し上げます。大会の成功に向けて精一杯ご支援させて頂きますので、よろしくお願いたします。</a:t>
            </a:r>
          </a:p>
          <a:p>
            <a:endParaRPr kumimoji="1" lang="ja-JP" altLang="en-US" sz="1350" dirty="0"/>
          </a:p>
        </p:txBody>
      </p:sp>
      <p:sp>
        <p:nvSpPr>
          <p:cNvPr id="8" name="テキスト ボックス 7">
            <a:extLst>
              <a:ext uri="{FF2B5EF4-FFF2-40B4-BE49-F238E27FC236}">
                <a16:creationId xmlns:a16="http://schemas.microsoft.com/office/drawing/2014/main" id="{52DF464B-B58F-409F-94BB-79823305B331}"/>
              </a:ext>
            </a:extLst>
          </p:cNvPr>
          <p:cNvSpPr txBox="1"/>
          <p:nvPr/>
        </p:nvSpPr>
        <p:spPr>
          <a:xfrm>
            <a:off x="2650603" y="3166750"/>
            <a:ext cx="4207397" cy="1138773"/>
          </a:xfrm>
          <a:prstGeom prst="rect">
            <a:avLst/>
          </a:prstGeom>
          <a:noFill/>
        </p:spPr>
        <p:txBody>
          <a:bodyPr wrap="square" rtlCol="0">
            <a:spAutoFit/>
          </a:bodyPr>
          <a:lstStyle/>
          <a:p>
            <a:pPr algn="just"/>
            <a:r>
              <a:rPr kumimoji="1" lang="ja-JP" altLang="en-US" sz="14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rPr>
              <a:t>敬具</a:t>
            </a:r>
          </a:p>
          <a:p>
            <a:pPr algn="just"/>
            <a:endParaRPr kumimoji="1" lang="zh-TW" altLang="en-US" sz="1200" dirty="0">
              <a:latin typeface="メイリオ" panose="020B0604030504040204" pitchFamily="50" charset="-128"/>
              <a:ea typeface="メイリオ" panose="020B0604030504040204" pitchFamily="50" charset="-128"/>
            </a:endParaRPr>
          </a:p>
          <a:p>
            <a:pPr algn="just"/>
            <a:r>
              <a:rPr kumimoji="1" lang="ja-JP" altLang="en-US" sz="1200" dirty="0">
                <a:latin typeface="メイリオ" panose="020B0604030504040204" pitchFamily="50" charset="-128"/>
                <a:ea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rPr>
              <a:t>京王観光株式会社　東京中央支店</a:t>
            </a:r>
          </a:p>
          <a:p>
            <a:pPr algn="just"/>
            <a:r>
              <a:rPr kumimoji="1" lang="ja-JP" altLang="en-US" sz="1200" dirty="0">
                <a:latin typeface="メイリオ" panose="020B0604030504040204" pitchFamily="50" charset="-128"/>
                <a:ea typeface="メイリオ" panose="020B0604030504040204" pitchFamily="50" charset="-128"/>
              </a:rPr>
              <a:t>　　　　　　　　　　　　　　  　　　　</a:t>
            </a:r>
            <a:r>
              <a:rPr kumimoji="1" lang="zh-TW" altLang="en-US" sz="1200" dirty="0">
                <a:latin typeface="メイリオ" panose="020B0604030504040204" pitchFamily="50" charset="-128"/>
                <a:ea typeface="メイリオ" panose="020B0604030504040204" pitchFamily="50" charset="-128"/>
              </a:rPr>
              <a:t>支店長 原　祥造</a:t>
            </a:r>
          </a:p>
          <a:p>
            <a:endParaRPr kumimoji="1" lang="ja-JP" altLang="en-US" dirty="0"/>
          </a:p>
        </p:txBody>
      </p:sp>
      <p:sp>
        <p:nvSpPr>
          <p:cNvPr id="9" name="テキスト ボックス 8">
            <a:extLst>
              <a:ext uri="{FF2B5EF4-FFF2-40B4-BE49-F238E27FC236}">
                <a16:creationId xmlns:a16="http://schemas.microsoft.com/office/drawing/2014/main" id="{7BA5FFFA-ED5F-4B2F-86C1-581F7C109CF9}"/>
              </a:ext>
            </a:extLst>
          </p:cNvPr>
          <p:cNvSpPr txBox="1"/>
          <p:nvPr/>
        </p:nvSpPr>
        <p:spPr>
          <a:xfrm>
            <a:off x="137981" y="4245813"/>
            <a:ext cx="6591782" cy="646331"/>
          </a:xfrm>
          <a:prstGeom prst="rect">
            <a:avLst/>
          </a:prstGeom>
          <a:noFill/>
          <a:ln>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①	宿泊施設のご案内　８月２１日（土）～２４日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火</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４泊</a:t>
            </a:r>
          </a:p>
          <a:p>
            <a:r>
              <a:rPr kumimoji="1" lang="ja-JP" altLang="en-US" sz="1200" dirty="0">
                <a:latin typeface="メイリオ" panose="020B0604030504040204" pitchFamily="50" charset="-128"/>
                <a:ea typeface="メイリオ" panose="020B0604030504040204" pitchFamily="50" charset="-128"/>
              </a:rPr>
              <a:t>②	目的地までの交通機関の手配</a:t>
            </a:r>
          </a:p>
          <a:p>
            <a:r>
              <a:rPr kumimoji="1" lang="ja-JP" altLang="en-US" sz="1200" dirty="0">
                <a:latin typeface="メイリオ" panose="020B0604030504040204" pitchFamily="50" charset="-128"/>
                <a:ea typeface="メイリオ" panose="020B0604030504040204" pitchFamily="50" charset="-128"/>
              </a:rPr>
              <a:t>③	お弁当　８月２２日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～２５日</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水</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rPr>
              <a:t>4</a:t>
            </a:r>
            <a:r>
              <a:rPr kumimoji="1" lang="ja-JP" altLang="en-US" sz="1200" dirty="0">
                <a:latin typeface="メイリオ" panose="020B0604030504040204" pitchFamily="50" charset="-128"/>
                <a:ea typeface="メイリオ" panose="020B0604030504040204" pitchFamily="50" charset="-128"/>
              </a:rPr>
              <a:t>日間</a:t>
            </a:r>
            <a:endParaRPr kumimoji="1" lang="en-US" altLang="ja-JP" sz="12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3E82AB4C-B2A3-4BFA-9246-0D5B306EA662}"/>
              </a:ext>
            </a:extLst>
          </p:cNvPr>
          <p:cNvSpPr txBox="1"/>
          <p:nvPr/>
        </p:nvSpPr>
        <p:spPr>
          <a:xfrm>
            <a:off x="4415" y="5227820"/>
            <a:ext cx="6853585" cy="1569660"/>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当社では「第</a:t>
            </a:r>
            <a:r>
              <a:rPr kumimoji="1" lang="en-US" altLang="ja-JP" sz="1200" dirty="0">
                <a:latin typeface="メイリオ" panose="020B0604030504040204" pitchFamily="50" charset="-128"/>
                <a:ea typeface="メイリオ" panose="020B0604030504040204" pitchFamily="50" charset="-128"/>
              </a:rPr>
              <a:t>44</a:t>
            </a:r>
            <a:r>
              <a:rPr kumimoji="1" lang="ja-JP" altLang="en-US" sz="1200" dirty="0">
                <a:latin typeface="メイリオ" panose="020B0604030504040204" pitchFamily="50" charset="-128"/>
                <a:ea typeface="メイリオ" panose="020B0604030504040204" pitchFamily="50" charset="-128"/>
              </a:rPr>
              <a:t>回全国</a:t>
            </a:r>
            <a:r>
              <a:rPr kumimoji="1" lang="en-US" altLang="ja-JP" sz="1200" dirty="0">
                <a:latin typeface="メイリオ" panose="020B0604030504040204" pitchFamily="50" charset="-128"/>
                <a:ea typeface="メイリオ" panose="020B0604030504040204" pitchFamily="50" charset="-128"/>
              </a:rPr>
              <a:t>JOC</a:t>
            </a:r>
            <a:r>
              <a:rPr kumimoji="1" lang="ja-JP" altLang="en-US" sz="1200" dirty="0">
                <a:latin typeface="メイリオ" panose="020B0604030504040204" pitchFamily="50" charset="-128"/>
                <a:ea typeface="メイリオ" panose="020B0604030504040204" pitchFamily="50" charset="-128"/>
              </a:rPr>
              <a:t>ジュニアオリンピックカップ夏季水泳競技大会」に合わせて宿泊プランをご用意致しました。宿泊プランで、御利用いただけるホテルの宿泊代金、部屋タイプ、会場への所要時間、最寄り駅の記載をしております。お申込みは先着順に受け付けておりますので、申込み期限の間際になりますと非常に混み合い、ご希望どおりに手配が出来ない場合もございます。</a:t>
            </a:r>
          </a:p>
          <a:p>
            <a:r>
              <a:rPr kumimoji="1" lang="ja-JP" altLang="en-US" sz="1200" dirty="0">
                <a:latin typeface="メイリオ" panose="020B0604030504040204" pitchFamily="50" charset="-128"/>
                <a:ea typeface="メイリオ" panose="020B0604030504040204" pitchFamily="50" charset="-128"/>
              </a:rPr>
              <a:t>申込書にご記入の上、なるべくお早目にお申込み頂きますようご案内申し上げます。</a:t>
            </a:r>
          </a:p>
          <a:p>
            <a:r>
              <a:rPr kumimoji="1" lang="ja-JP" altLang="en-US" sz="1200" dirty="0">
                <a:latin typeface="メイリオ" panose="020B0604030504040204" pitchFamily="50" charset="-128"/>
                <a:ea typeface="メイリオ" panose="020B0604030504040204" pitchFamily="50" charset="-128"/>
              </a:rPr>
              <a:t>また、目的地までの交通機関、お弁当の手配もあわせて賜っております。ご不明点がございましたら、ご遠慮なく担当者までご連絡下さい。どうぞよろしくお願い申し上げます。</a:t>
            </a:r>
            <a:endParaRPr kumimoji="1" lang="ja-JP" altLang="en-US" sz="16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52E57F2E-CF7E-4EB3-B435-73704CFF2D5F}"/>
              </a:ext>
            </a:extLst>
          </p:cNvPr>
          <p:cNvSpPr txBox="1"/>
          <p:nvPr/>
        </p:nvSpPr>
        <p:spPr>
          <a:xfrm>
            <a:off x="137981" y="6984185"/>
            <a:ext cx="1377388"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≪お問合せ≫　</a:t>
            </a:r>
          </a:p>
        </p:txBody>
      </p:sp>
      <p:sp>
        <p:nvSpPr>
          <p:cNvPr id="12" name="テキスト ボックス 11">
            <a:extLst>
              <a:ext uri="{FF2B5EF4-FFF2-40B4-BE49-F238E27FC236}">
                <a16:creationId xmlns:a16="http://schemas.microsoft.com/office/drawing/2014/main" id="{FEEED7D6-2AF4-4681-99A7-68B2BAA5E4E7}"/>
              </a:ext>
            </a:extLst>
          </p:cNvPr>
          <p:cNvSpPr txBox="1"/>
          <p:nvPr/>
        </p:nvSpPr>
        <p:spPr>
          <a:xfrm>
            <a:off x="86810" y="7212399"/>
            <a:ext cx="6742252" cy="1569660"/>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京王観光株式会社　東京中央支店</a:t>
            </a:r>
          </a:p>
          <a:p>
            <a:endParaRPr kumimoji="1" lang="ja-JP" altLang="en-US"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〒１６０－００２２　東京都新宿区新宿２－３－１０　新宿御苑ビル２階</a:t>
            </a:r>
          </a:p>
          <a:p>
            <a:r>
              <a:rPr kumimoji="1" lang="ja-JP" altLang="en-US" sz="1200" dirty="0">
                <a:latin typeface="メイリオ" panose="020B0604030504040204" pitchFamily="50" charset="-128"/>
                <a:ea typeface="メイリオ" panose="020B0604030504040204" pitchFamily="50" charset="-128"/>
              </a:rPr>
              <a:t>ＴＥＬ　０３－５３１２－６５４０</a:t>
            </a:r>
          </a:p>
          <a:p>
            <a:r>
              <a:rPr kumimoji="1" lang="ja-JP" altLang="en-US" sz="1200" dirty="0">
                <a:latin typeface="メイリオ" panose="020B0604030504040204" pitchFamily="50" charset="-128"/>
                <a:ea typeface="メイリオ" panose="020B0604030504040204" pitchFamily="50" charset="-128"/>
              </a:rPr>
              <a:t>ＦＡＸ　０３－５３７９－０７４０</a:t>
            </a:r>
          </a:p>
          <a:p>
            <a:r>
              <a:rPr kumimoji="1" lang="ja-JP" altLang="en-US" sz="1200" dirty="0">
                <a:latin typeface="メイリオ" panose="020B0604030504040204" pitchFamily="50" charset="-128"/>
                <a:ea typeface="メイリオ" panose="020B0604030504040204" pitchFamily="50" charset="-128"/>
              </a:rPr>
              <a:t>　　　　　営業日　　月曜日～金曜日（定休日　土日祝祭日）</a:t>
            </a:r>
          </a:p>
          <a:p>
            <a:r>
              <a:rPr kumimoji="1" lang="ja-JP" altLang="en-US" sz="1200" dirty="0">
                <a:latin typeface="メイリオ" panose="020B0604030504040204" pitchFamily="50" charset="-128"/>
                <a:ea typeface="メイリオ" panose="020B0604030504040204" pitchFamily="50" charset="-128"/>
              </a:rPr>
              <a:t>　　　　　営業時間　９：００～１８：００　</a:t>
            </a:r>
          </a:p>
          <a:p>
            <a:r>
              <a:rPr kumimoji="1" lang="ja-JP" altLang="en-US" sz="1200" dirty="0">
                <a:latin typeface="メイリオ" panose="020B0604030504040204" pitchFamily="50" charset="-128"/>
                <a:ea typeface="メイリオ" panose="020B0604030504040204" pitchFamily="50" charset="-128"/>
              </a:rPr>
              <a:t>　　　　　担当　菊地・川上</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3316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6499444-FADC-4182-88F4-3919A79E6351}"/>
              </a:ext>
            </a:extLst>
          </p:cNvPr>
          <p:cNvSpPr txBox="1"/>
          <p:nvPr/>
        </p:nvSpPr>
        <p:spPr>
          <a:xfrm>
            <a:off x="337955" y="236564"/>
            <a:ext cx="6724890" cy="1223412"/>
          </a:xfrm>
          <a:prstGeom prst="rect">
            <a:avLst/>
          </a:prstGeom>
          <a:noFill/>
        </p:spPr>
        <p:txBody>
          <a:bodyPr wrap="square" rtlCol="0" anchor="ctr">
            <a:spAutoFit/>
          </a:bodyPr>
          <a:lstStyle/>
          <a:p>
            <a:pPr algn="ctr"/>
            <a:r>
              <a:rPr kumimoji="1" lang="ja-JP" altLang="en-US" sz="2000" b="1" dirty="0">
                <a:latin typeface="メイリオ" panose="020B0604030504040204" pitchFamily="50" charset="-128"/>
                <a:ea typeface="メイリオ" panose="020B0604030504040204" pitchFamily="50" charset="-128"/>
              </a:rPr>
              <a:t>第４４回全国</a:t>
            </a:r>
            <a:r>
              <a:rPr kumimoji="1" lang="en-US" altLang="ja-JP" sz="2000" b="1" dirty="0">
                <a:latin typeface="メイリオ" panose="020B0604030504040204" pitchFamily="50" charset="-128"/>
                <a:ea typeface="メイリオ" panose="020B0604030504040204" pitchFamily="50" charset="-128"/>
              </a:rPr>
              <a:t>JOC</a:t>
            </a:r>
            <a:r>
              <a:rPr kumimoji="1" lang="ja-JP" altLang="en-US" sz="2000" b="1" dirty="0">
                <a:latin typeface="メイリオ" panose="020B0604030504040204" pitchFamily="50" charset="-128"/>
                <a:ea typeface="メイリオ" panose="020B0604030504040204" pitchFamily="50" charset="-128"/>
              </a:rPr>
              <a:t>ジュニアオリンピックカップ</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夏季水泳競技大会　大阪</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宿泊プラン５日間</a:t>
            </a:r>
          </a:p>
          <a:p>
            <a:endParaRPr kumimoji="1" lang="ja-JP" altLang="en-US" sz="135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B11BD794-0EEA-4B63-AEFF-E15734D2AB6F}"/>
              </a:ext>
            </a:extLst>
          </p:cNvPr>
          <p:cNvSpPr txBox="1"/>
          <p:nvPr/>
        </p:nvSpPr>
        <p:spPr>
          <a:xfrm>
            <a:off x="45386" y="1236980"/>
            <a:ext cx="6948770" cy="1477328"/>
          </a:xfrm>
          <a:prstGeom prst="rect">
            <a:avLst/>
          </a:prstGeom>
          <a:noFill/>
        </p:spPr>
        <p:txBody>
          <a:bodyPr wrap="square" rtlCol="0">
            <a:spAutoFit/>
          </a:bodyPr>
          <a:lstStyle/>
          <a:p>
            <a:r>
              <a:rPr kumimoji="1" lang="ja-JP" altLang="en-US" sz="1000" dirty="0">
                <a:latin typeface="メイリオ" panose="020B0604030504040204" pitchFamily="50" charset="-128"/>
                <a:ea typeface="メイリオ" panose="020B0604030504040204" pitchFamily="50" charset="-128"/>
              </a:rPr>
              <a:t>≪宿泊設定日≫　　２０２１年８月２１日（土）～２４日</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火</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　４泊宿泊分　１泊から受け付けます</a:t>
            </a:r>
          </a:p>
          <a:p>
            <a:endParaRPr kumimoji="1" lang="ja-JP" altLang="en-US"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≪申込受付期間≫　２０２１年６月０１日（火）～７月２９日（木）１７：００まで</a:t>
            </a:r>
            <a:endParaRPr kumimoji="1" lang="en-US" altLang="ja-JP" sz="1000" dirty="0">
              <a:latin typeface="メイリオ" panose="020B0604030504040204" pitchFamily="50" charset="-128"/>
              <a:ea typeface="メイリオ" panose="020B0604030504040204" pitchFamily="50" charset="-128"/>
            </a:endParaRPr>
          </a:p>
          <a:p>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≪旅行代金≫　　　記載の旅行代金は、客室を定員で利用した場合の</a:t>
            </a:r>
            <a:r>
              <a:rPr kumimoji="1" lang="en-US" altLang="ja-JP" sz="1000" dirty="0">
                <a:latin typeface="メイリオ" panose="020B0604030504040204" pitchFamily="50" charset="-128"/>
                <a:ea typeface="メイリオ" panose="020B0604030504040204" pitchFamily="50" charset="-128"/>
              </a:rPr>
              <a:t>1</a:t>
            </a:r>
            <a:r>
              <a:rPr kumimoji="1" lang="ja-JP" altLang="en-US" sz="1000" dirty="0">
                <a:latin typeface="メイリオ" panose="020B0604030504040204" pitchFamily="50" charset="-128"/>
                <a:ea typeface="メイリオ" panose="020B0604030504040204" pitchFamily="50" charset="-128"/>
              </a:rPr>
              <a:t>泊当たり、税金・サービス　　　　　　</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料込のお一人様代金になります。部屋数に限りがございますので、ご希望</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に沿えない場合もございます。また、喫煙</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禁煙部屋の指定は承れませんので</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予めご了承ください。</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旅行代金</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おひとり様</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＝宿泊代金</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宿泊泊数＋追加代金　　　</a:t>
            </a:r>
          </a:p>
        </p:txBody>
      </p:sp>
      <p:graphicFrame>
        <p:nvGraphicFramePr>
          <p:cNvPr id="24" name="表 24">
            <a:extLst>
              <a:ext uri="{FF2B5EF4-FFF2-40B4-BE49-F238E27FC236}">
                <a16:creationId xmlns:a16="http://schemas.microsoft.com/office/drawing/2014/main" id="{33E09DB5-D39C-4F47-852C-CF495196168D}"/>
              </a:ext>
            </a:extLst>
          </p:cNvPr>
          <p:cNvGraphicFramePr>
            <a:graphicFrameLocks noGrp="1"/>
          </p:cNvGraphicFramePr>
          <p:nvPr>
            <p:extLst>
              <p:ext uri="{D42A27DB-BD31-4B8C-83A1-F6EECF244321}">
                <p14:modId xmlns:p14="http://schemas.microsoft.com/office/powerpoint/2010/main" val="3761752996"/>
              </p:ext>
            </p:extLst>
          </p:nvPr>
        </p:nvGraphicFramePr>
        <p:xfrm>
          <a:off x="-2742" y="2859638"/>
          <a:ext cx="6858000" cy="2438400"/>
        </p:xfrm>
        <a:graphic>
          <a:graphicData uri="http://schemas.openxmlformats.org/drawingml/2006/table">
            <a:tbl>
              <a:tblPr firstRow="1" bandRow="1">
                <a:tableStyleId>{5940675A-B579-460E-94D1-54222C63F5DA}</a:tableStyleId>
              </a:tblPr>
              <a:tblGrid>
                <a:gridCol w="2634916">
                  <a:extLst>
                    <a:ext uri="{9D8B030D-6E8A-4147-A177-3AD203B41FA5}">
                      <a16:colId xmlns:a16="http://schemas.microsoft.com/office/drawing/2014/main" val="1517623742"/>
                    </a:ext>
                  </a:extLst>
                </a:gridCol>
                <a:gridCol w="1510510">
                  <a:extLst>
                    <a:ext uri="{9D8B030D-6E8A-4147-A177-3AD203B41FA5}">
                      <a16:colId xmlns:a16="http://schemas.microsoft.com/office/drawing/2014/main" val="1457150664"/>
                    </a:ext>
                  </a:extLst>
                </a:gridCol>
                <a:gridCol w="1356287">
                  <a:extLst>
                    <a:ext uri="{9D8B030D-6E8A-4147-A177-3AD203B41FA5}">
                      <a16:colId xmlns:a16="http://schemas.microsoft.com/office/drawing/2014/main" val="892270249"/>
                    </a:ext>
                  </a:extLst>
                </a:gridCol>
                <a:gridCol w="1356287">
                  <a:extLst>
                    <a:ext uri="{9D8B030D-6E8A-4147-A177-3AD203B41FA5}">
                      <a16:colId xmlns:a16="http://schemas.microsoft.com/office/drawing/2014/main" val="1422012513"/>
                    </a:ext>
                  </a:extLst>
                </a:gridCol>
              </a:tblGrid>
              <a:tr h="0">
                <a:tc>
                  <a:txBody>
                    <a:bodyPr/>
                    <a:lstStyle/>
                    <a:p>
                      <a:pPr algn="ctr">
                        <a:lnSpc>
                          <a:spcPct val="150000"/>
                        </a:lnSpc>
                      </a:pPr>
                      <a:r>
                        <a:rPr kumimoji="1" lang="ja-JP" altLang="en-US" sz="1200" dirty="0">
                          <a:solidFill>
                            <a:schemeClr val="bg1"/>
                          </a:solidFill>
                          <a:latin typeface="メイリオ" panose="020B0604030504040204" pitchFamily="50" charset="-128"/>
                          <a:ea typeface="メイリオ" panose="020B0604030504040204" pitchFamily="50" charset="-128"/>
                        </a:rPr>
                        <a:t>ホテル名</a:t>
                      </a:r>
                    </a:p>
                  </a:txBody>
                  <a:tcPr anchor="ctr">
                    <a:solidFill>
                      <a:schemeClr val="tx1"/>
                    </a:solidFill>
                  </a:tcPr>
                </a:tc>
                <a:tc>
                  <a:txBody>
                    <a:bodyPr/>
                    <a:lstStyle/>
                    <a:p>
                      <a:pPr algn="ctr">
                        <a:lnSpc>
                          <a:spcPct val="150000"/>
                        </a:lnSpc>
                      </a:pPr>
                      <a:r>
                        <a:rPr kumimoji="1" lang="ja-JP" altLang="en-US" sz="1200" dirty="0">
                          <a:solidFill>
                            <a:schemeClr val="bg1"/>
                          </a:solidFill>
                          <a:latin typeface="メイリオ" panose="020B0604030504040204" pitchFamily="50" charset="-128"/>
                          <a:ea typeface="メイリオ" panose="020B0604030504040204" pitchFamily="50" charset="-128"/>
                        </a:rPr>
                        <a:t>部屋タイプ</a:t>
                      </a:r>
                    </a:p>
                  </a:txBody>
                  <a:tcPr anchor="ctr">
                    <a:solidFill>
                      <a:schemeClr val="tx1"/>
                    </a:solidFill>
                  </a:tcPr>
                </a:tc>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宿泊代金</a:t>
                      </a:r>
                      <a:endParaRPr kumimoji="1" lang="en-US" altLang="ja-JP" sz="1200" dirty="0">
                        <a:solidFill>
                          <a:schemeClr val="bg1"/>
                        </a:solidFill>
                        <a:latin typeface="メイリオ" panose="020B0604030504040204" pitchFamily="50" charset="-128"/>
                        <a:ea typeface="メイリオ" panose="020B0604030504040204" pitchFamily="50" charset="-128"/>
                      </a:endParaRPr>
                    </a:p>
                    <a:p>
                      <a:pPr algn="ctr"/>
                      <a:r>
                        <a:rPr kumimoji="1" lang="en-US" altLang="ja-JP" sz="1200" dirty="0">
                          <a:solidFill>
                            <a:schemeClr val="bg1"/>
                          </a:solidFill>
                          <a:latin typeface="メイリオ" panose="020B0604030504040204" pitchFamily="50" charset="-128"/>
                          <a:ea typeface="メイリオ" panose="020B0604030504040204" pitchFamily="50" charset="-128"/>
                        </a:rPr>
                        <a:t>1</a:t>
                      </a:r>
                      <a:r>
                        <a:rPr kumimoji="1" lang="ja-JP" altLang="en-US" sz="1200" dirty="0">
                          <a:solidFill>
                            <a:schemeClr val="bg1"/>
                          </a:solidFill>
                          <a:latin typeface="メイリオ" panose="020B0604030504040204" pitchFamily="50" charset="-128"/>
                          <a:ea typeface="メイリオ" panose="020B0604030504040204" pitchFamily="50" charset="-128"/>
                        </a:rPr>
                        <a:t>泊食事なし</a:t>
                      </a:r>
                    </a:p>
                  </a:txBody>
                  <a:tcPr>
                    <a:solidFill>
                      <a:schemeClr val="tx1"/>
                    </a:solidFill>
                  </a:tcPr>
                </a:tc>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宿泊代金</a:t>
                      </a:r>
                      <a:endParaRPr kumimoji="1" lang="en-US" altLang="ja-JP" sz="1200" dirty="0">
                        <a:solidFill>
                          <a:schemeClr val="bg1"/>
                        </a:solidFill>
                        <a:latin typeface="メイリオ" panose="020B0604030504040204" pitchFamily="50" charset="-128"/>
                        <a:ea typeface="メイリオ" panose="020B0604030504040204" pitchFamily="50" charset="-128"/>
                      </a:endParaRPr>
                    </a:p>
                    <a:p>
                      <a:pPr algn="ctr"/>
                      <a:r>
                        <a:rPr kumimoji="1" lang="ja-JP" altLang="en-US" sz="1200" dirty="0">
                          <a:solidFill>
                            <a:schemeClr val="bg1"/>
                          </a:solidFill>
                          <a:latin typeface="メイリオ" panose="020B0604030504040204" pitchFamily="50" charset="-128"/>
                          <a:ea typeface="メイリオ" panose="020B0604030504040204" pitchFamily="50" charset="-128"/>
                        </a:rPr>
                        <a:t>１泊夕食付</a:t>
                      </a:r>
                    </a:p>
                  </a:txBody>
                  <a:tcPr>
                    <a:solidFill>
                      <a:schemeClr val="tx1"/>
                    </a:solidFill>
                  </a:tcPr>
                </a:tc>
                <a:extLst>
                  <a:ext uri="{0D108BD9-81ED-4DB2-BD59-A6C34878D82A}">
                    <a16:rowId xmlns:a16="http://schemas.microsoft.com/office/drawing/2014/main" val="2141101601"/>
                  </a:ext>
                </a:extLst>
              </a:tr>
              <a:tr h="363331">
                <a:tc rowSpan="3">
                  <a:txBody>
                    <a:bodyPr/>
                    <a:lstStyle/>
                    <a:p>
                      <a:pPr algn="ctr"/>
                      <a:r>
                        <a:rPr kumimoji="1" lang="ja-JP" altLang="en-US" sz="1000" dirty="0">
                          <a:latin typeface="メイリオ" panose="020B0604030504040204" pitchFamily="50" charset="-128"/>
                          <a:ea typeface="メイリオ" panose="020B0604030504040204" pitchFamily="50" charset="-128"/>
                        </a:rPr>
                        <a:t>ホテルルートイン大阪本町</a:t>
                      </a:r>
                      <a:endParaRPr kumimoji="1" lang="en-US" altLang="ja-JP" sz="1000" dirty="0">
                        <a:latin typeface="メイリオ" panose="020B0604030504040204" pitchFamily="50" charset="-128"/>
                        <a:ea typeface="メイリオ" panose="020B0604030504040204" pitchFamily="50" charset="-128"/>
                      </a:endParaRPr>
                    </a:p>
                    <a:p>
                      <a:pPr algn="ctr"/>
                      <a:endParaRPr kumimoji="1" lang="en-US" altLang="ja-JP" sz="1000" dirty="0">
                        <a:latin typeface="メイリオ" panose="020B0604030504040204" pitchFamily="50" charset="-128"/>
                        <a:ea typeface="メイリオ" panose="020B0604030504040204" pitchFamily="50" charset="-128"/>
                      </a:endParaRPr>
                    </a:p>
                    <a:p>
                      <a:pPr algn="l"/>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最寄駅</a:t>
                      </a:r>
                      <a:r>
                        <a:rPr kumimoji="1" lang="en-US" altLang="ja-JP" sz="1000" dirty="0">
                          <a:latin typeface="メイリオ" panose="020B0604030504040204" pitchFamily="50" charset="-128"/>
                          <a:ea typeface="メイリオ" panose="020B0604030504040204" pitchFamily="50" charset="-128"/>
                        </a:rPr>
                        <a:t>&gt;</a:t>
                      </a:r>
                    </a:p>
                    <a:p>
                      <a:pPr algn="l"/>
                      <a:r>
                        <a:rPr kumimoji="1" lang="ja-JP" altLang="en-US" sz="1000" dirty="0">
                          <a:latin typeface="メイリオ" panose="020B0604030504040204" pitchFamily="50" charset="-128"/>
                          <a:ea typeface="メイリオ" panose="020B0604030504040204" pitchFamily="50" charset="-128"/>
                        </a:rPr>
                        <a:t>地下鉄中央線阿波座駅から徒歩２分</a:t>
                      </a:r>
                      <a:endParaRPr kumimoji="1" lang="en-US" altLang="ja-JP" sz="1000" dirty="0">
                        <a:latin typeface="メイリオ" panose="020B0604030504040204" pitchFamily="50" charset="-128"/>
                        <a:ea typeface="メイリオ" panose="020B0604030504040204" pitchFamily="50" charset="-128"/>
                      </a:endParaRPr>
                    </a:p>
                    <a:p>
                      <a:pPr algn="l"/>
                      <a:endParaRPr kumimoji="1" lang="en-US" altLang="ja-JP" sz="1000" dirty="0">
                        <a:latin typeface="メイリオ" panose="020B0604030504040204" pitchFamily="50" charset="-128"/>
                        <a:ea typeface="メイリオ" panose="020B0604030504040204" pitchFamily="50" charset="-128"/>
                      </a:endParaRPr>
                    </a:p>
                    <a:p>
                      <a:pPr algn="l"/>
                      <a:r>
                        <a:rPr kumimoji="1" lang="ja-JP" altLang="en-US" sz="1000" dirty="0">
                          <a:latin typeface="メイリオ" panose="020B0604030504040204" pitchFamily="50" charset="-128"/>
                          <a:ea typeface="メイリオ" panose="020B0604030504040204" pitchFamily="50" charset="-128"/>
                        </a:rPr>
                        <a:t>〇会場までにのアクセス</a:t>
                      </a:r>
                      <a:endParaRPr kumimoji="1" lang="en-US" altLang="ja-JP" sz="1000" dirty="0">
                        <a:latin typeface="メイリオ" panose="020B0604030504040204" pitchFamily="50" charset="-128"/>
                        <a:ea typeface="メイリオ" panose="020B0604030504040204" pitchFamily="50" charset="-128"/>
                      </a:endParaRPr>
                    </a:p>
                    <a:p>
                      <a:pPr algn="l"/>
                      <a:r>
                        <a:rPr kumimoji="1" lang="ja-JP" altLang="en-US" sz="1000" dirty="0">
                          <a:latin typeface="メイリオ" panose="020B0604030504040204" pitchFamily="50" charset="-128"/>
                          <a:ea typeface="メイリオ" panose="020B0604030504040204" pitchFamily="50" charset="-128"/>
                        </a:rPr>
                        <a:t>地下鉄中央線利用約で１５分</a:t>
                      </a:r>
                      <a:endParaRPr kumimoji="1" lang="en-US" altLang="ja-JP" sz="1000" dirty="0">
                        <a:latin typeface="メイリオ" panose="020B0604030504040204" pitchFamily="50" charset="-128"/>
                        <a:ea typeface="メイリオ" panose="020B0604030504040204" pitchFamily="50" charset="-128"/>
                      </a:endParaRPr>
                    </a:p>
                    <a:p>
                      <a:pPr algn="l"/>
                      <a:endParaRPr kumimoji="1" lang="ja-JP" altLang="en-US" sz="11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00" dirty="0">
                          <a:latin typeface="メイリオ" panose="020B0604030504040204" pitchFamily="50" charset="-128"/>
                          <a:ea typeface="メイリオ" panose="020B0604030504040204" pitchFamily="50" charset="-128"/>
                        </a:rPr>
                        <a:t>シングル</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バス・トイレ付</a:t>
                      </a:r>
                      <a:r>
                        <a:rPr kumimoji="1" lang="en-US" altLang="ja-JP" sz="1000" dirty="0">
                          <a:latin typeface="メイリオ" panose="020B0604030504040204" pitchFamily="50" charset="-128"/>
                          <a:ea typeface="メイリオ" panose="020B0604030504040204" pitchFamily="50" charset="-128"/>
                        </a:rPr>
                        <a:t>&gt;</a:t>
                      </a:r>
                      <a:endParaRPr kumimoji="1" lang="ja-JP" altLang="en-US" sz="1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８</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６００円</a:t>
                      </a: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９</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８００円</a:t>
                      </a:r>
                    </a:p>
                  </a:txBody>
                  <a:tcPr anchor="ctr"/>
                </a:tc>
                <a:extLst>
                  <a:ext uri="{0D108BD9-81ED-4DB2-BD59-A6C34878D82A}">
                    <a16:rowId xmlns:a16="http://schemas.microsoft.com/office/drawing/2014/main" val="4173556921"/>
                  </a:ext>
                </a:extLst>
              </a:tr>
              <a:tr h="246152">
                <a:tc vMerge="1">
                  <a:txBody>
                    <a:bodyPr/>
                    <a:lstStyle/>
                    <a:p>
                      <a:endParaRPr kumimoji="1" lang="ja-JP" altLang="en-US"/>
                    </a:p>
                  </a:txBody>
                  <a:tcPr/>
                </a:tc>
                <a:tc>
                  <a:txBody>
                    <a:bodyPr/>
                    <a:lstStyle/>
                    <a:p>
                      <a:pPr algn="ctr"/>
                      <a:r>
                        <a:rPr kumimoji="1" lang="ja-JP" altLang="en-US" sz="1000" dirty="0">
                          <a:latin typeface="メイリオ" panose="020B0604030504040204" pitchFamily="50" charset="-128"/>
                          <a:ea typeface="メイリオ" panose="020B0604030504040204" pitchFamily="50" charset="-128"/>
                        </a:rPr>
                        <a:t>ツイン</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バス・トイレ付</a:t>
                      </a:r>
                      <a:r>
                        <a:rPr kumimoji="1" lang="en-US" altLang="ja-JP" sz="1000" dirty="0">
                          <a:latin typeface="メイリオ" panose="020B0604030504040204" pitchFamily="50" charset="-128"/>
                          <a:ea typeface="メイリオ" panose="020B0604030504040204" pitchFamily="50" charset="-128"/>
                        </a:rPr>
                        <a:t>&gt;</a:t>
                      </a:r>
                      <a:endParaRPr kumimoji="1" lang="ja-JP" altLang="en-US" sz="1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８</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５００円</a:t>
                      </a: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９</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７００円</a:t>
                      </a:r>
                    </a:p>
                  </a:txBody>
                  <a:tcPr anchor="ctr"/>
                </a:tc>
                <a:extLst>
                  <a:ext uri="{0D108BD9-81ED-4DB2-BD59-A6C34878D82A}">
                    <a16:rowId xmlns:a16="http://schemas.microsoft.com/office/drawing/2014/main" val="856684125"/>
                  </a:ext>
                </a:extLst>
              </a:tr>
              <a:tr h="394964">
                <a:tc vMerge="1">
                  <a:txBody>
                    <a:bodyPr/>
                    <a:lstStyle/>
                    <a:p>
                      <a:endParaRPr kumimoji="1" lang="ja-JP" altLang="en-US" dirty="0"/>
                    </a:p>
                  </a:txBody>
                  <a:tcPr/>
                </a:tc>
                <a:tc gridSpan="3">
                  <a:txBody>
                    <a:bodyPr/>
                    <a:lstStyle/>
                    <a:p>
                      <a:r>
                        <a:rPr kumimoji="1" lang="ja-JP" altLang="en-US" sz="800" dirty="0">
                          <a:latin typeface="メイリオ" panose="020B0604030504040204" pitchFamily="50" charset="-128"/>
                          <a:ea typeface="メイリオ" panose="020B0604030504040204" pitchFamily="50" charset="-128"/>
                        </a:rPr>
                        <a:t>＊チェックイン</a:t>
                      </a:r>
                      <a:r>
                        <a:rPr kumimoji="1" lang="en-US" altLang="ja-JP" sz="800" dirty="0">
                          <a:latin typeface="メイリオ" panose="020B0604030504040204" pitchFamily="50" charset="-128"/>
                          <a:ea typeface="メイリオ" panose="020B0604030504040204" pitchFamily="50" charset="-128"/>
                        </a:rPr>
                        <a:t>15:00/</a:t>
                      </a:r>
                      <a:r>
                        <a:rPr kumimoji="1" lang="ja-JP" altLang="en-US" sz="800" dirty="0">
                          <a:latin typeface="メイリオ" panose="020B0604030504040204" pitchFamily="50" charset="-128"/>
                          <a:ea typeface="メイリオ" panose="020B0604030504040204" pitchFamily="50" charset="-128"/>
                        </a:rPr>
                        <a:t>チェックアウト</a:t>
                      </a:r>
                      <a:r>
                        <a:rPr kumimoji="1" lang="en-US" altLang="ja-JP" sz="800" dirty="0">
                          <a:latin typeface="メイリオ" panose="020B0604030504040204" pitchFamily="50" charset="-128"/>
                          <a:ea typeface="メイリオ" panose="020B0604030504040204" pitchFamily="50" charset="-128"/>
                        </a:rPr>
                        <a:t>10:00</a:t>
                      </a:r>
                    </a:p>
                    <a:p>
                      <a:r>
                        <a:rPr kumimoji="1" lang="ja-JP" altLang="en-US" sz="800" dirty="0">
                          <a:latin typeface="メイリオ" panose="020B0604030504040204" pitchFamily="50" charset="-128"/>
                          <a:ea typeface="メイリオ" panose="020B0604030504040204" pitchFamily="50" charset="-128"/>
                        </a:rPr>
                        <a:t>＊駐車場有　</a:t>
                      </a:r>
                      <a:r>
                        <a:rPr kumimoji="1" lang="en-US" altLang="ja-JP" sz="800" dirty="0">
                          <a:latin typeface="メイリオ" panose="020B0604030504040204" pitchFamily="50" charset="-128"/>
                          <a:ea typeface="メイリオ" panose="020B0604030504040204" pitchFamily="50" charset="-128"/>
                        </a:rPr>
                        <a:t>1</a:t>
                      </a:r>
                      <a:r>
                        <a:rPr kumimoji="1" lang="ja-JP" altLang="en-US" sz="800" dirty="0">
                          <a:latin typeface="メイリオ" panose="020B0604030504040204" pitchFamily="50" charset="-128"/>
                          <a:ea typeface="メイリオ" panose="020B0604030504040204" pitchFamily="50" charset="-128"/>
                        </a:rPr>
                        <a:t>泊</a:t>
                      </a:r>
                      <a:r>
                        <a:rPr kumimoji="1" lang="en-US" altLang="ja-JP" sz="800" dirty="0">
                          <a:latin typeface="メイリオ" panose="020B0604030504040204" pitchFamily="50" charset="-128"/>
                          <a:ea typeface="メイリオ" panose="020B0604030504040204" pitchFamily="50" charset="-128"/>
                        </a:rPr>
                        <a:t>1,000</a:t>
                      </a:r>
                      <a:r>
                        <a:rPr kumimoji="1" lang="ja-JP" altLang="en-US" sz="800" dirty="0">
                          <a:latin typeface="メイリオ" panose="020B0604030504040204" pitchFamily="50" charset="-128"/>
                          <a:ea typeface="メイリオ" panose="020B0604030504040204" pitchFamily="50" charset="-128"/>
                        </a:rPr>
                        <a:t>円（先着順、車高制限あります）＊大浴場有</a:t>
                      </a:r>
                      <a:endParaRPr kumimoji="1" lang="en-US" altLang="ja-JP" sz="8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b="1" dirty="0">
                          <a:latin typeface="メイリオ" panose="020B0604030504040204" pitchFamily="50" charset="-128"/>
                          <a:ea typeface="メイリオ" panose="020B0604030504040204" pitchFamily="50" charset="-128"/>
                        </a:rPr>
                        <a:t> ※</a:t>
                      </a:r>
                      <a:r>
                        <a:rPr kumimoji="1" lang="ja-JP" altLang="en-US" sz="800" b="1" dirty="0">
                          <a:latin typeface="メイリオ" panose="020B0604030504040204" pitchFamily="50" charset="-128"/>
                          <a:ea typeface="メイリオ" panose="020B0604030504040204" pitchFamily="50" charset="-128"/>
                        </a:rPr>
                        <a:t>食事なしのプランですが、ホテル提供の無料軽朝食サービスがご利用頂けます</a:t>
                      </a:r>
                      <a:endParaRPr kumimoji="1" lang="en-US" altLang="ja-JP" sz="8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800" dirty="0">
                          <a:latin typeface="メイリオ" panose="020B0604030504040204" pitchFamily="50" charset="-128"/>
                          <a:ea typeface="メイリオ" panose="020B0604030504040204" pitchFamily="50" charset="-128"/>
                        </a:rPr>
                        <a:t>&lt;&lt;</a:t>
                      </a:r>
                      <a:r>
                        <a:rPr kumimoji="1" lang="ja-JP" altLang="en-US" sz="800" dirty="0">
                          <a:latin typeface="メイリオ" panose="020B0604030504040204" pitchFamily="50" charset="-128"/>
                          <a:ea typeface="メイリオ" panose="020B0604030504040204" pitchFamily="50" charset="-128"/>
                        </a:rPr>
                        <a:t>食事条件</a:t>
                      </a:r>
                      <a:r>
                        <a:rPr kumimoji="1" lang="en-US" altLang="ja-JP" sz="800" dirty="0">
                          <a:latin typeface="メイリオ" panose="020B0604030504040204" pitchFamily="50" charset="-128"/>
                          <a:ea typeface="メイリオ" panose="020B0604030504040204" pitchFamily="50" charset="-128"/>
                        </a:rPr>
                        <a:t>&gt;&gt;</a:t>
                      </a:r>
                    </a:p>
                    <a:p>
                      <a:r>
                        <a:rPr kumimoji="1" lang="ja-JP" altLang="en-US" sz="800" dirty="0">
                          <a:latin typeface="メイリオ" panose="020B0604030504040204" pitchFamily="50" charset="-128"/>
                          <a:ea typeface="メイリオ" panose="020B0604030504040204" pitchFamily="50" charset="-128"/>
                        </a:rPr>
                        <a:t>朝食：</a:t>
                      </a:r>
                      <a:r>
                        <a:rPr kumimoji="1" lang="en-US" altLang="ja-JP" sz="800" dirty="0">
                          <a:latin typeface="メイリオ" panose="020B0604030504040204" pitchFamily="50" charset="-128"/>
                          <a:ea typeface="メイリオ" panose="020B0604030504040204" pitchFamily="50" charset="-128"/>
                        </a:rPr>
                        <a:t>6:30</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9:30/</a:t>
                      </a:r>
                      <a:r>
                        <a:rPr kumimoji="1" lang="ja-JP" altLang="en-US" sz="800" dirty="0">
                          <a:latin typeface="メイリオ" panose="020B0604030504040204" pitchFamily="50" charset="-128"/>
                          <a:ea typeface="メイリオ" panose="020B0604030504040204" pitchFamily="50" charset="-128"/>
                        </a:rPr>
                        <a:t>ホテル提供無料軽朝食</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バイキング）</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夕食：</a:t>
                      </a:r>
                      <a:r>
                        <a:rPr kumimoji="1" lang="en-US" altLang="ja-JP" sz="800" dirty="0">
                          <a:latin typeface="メイリオ" panose="020B0604030504040204" pitchFamily="50" charset="-128"/>
                          <a:ea typeface="メイリオ" panose="020B0604030504040204" pitchFamily="50" charset="-128"/>
                        </a:rPr>
                        <a:t>18:00</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20:00/</a:t>
                      </a:r>
                      <a:r>
                        <a:rPr kumimoji="1" lang="ja-JP" altLang="en-US" sz="800" b="1" dirty="0">
                          <a:latin typeface="メイリオ" panose="020B0604030504040204" pitchFamily="50" charset="-128"/>
                          <a:ea typeface="メイリオ" panose="020B0604030504040204" pitchFamily="50" charset="-128"/>
                        </a:rPr>
                        <a:t>定食セットメニュー　</a:t>
                      </a:r>
                      <a:endParaRPr kumimoji="1" lang="en-US" altLang="ja-JP" sz="800" b="1"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夕食付プランはバイキングに変更できます。</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追加代金お一人様 </a:t>
                      </a:r>
                      <a:r>
                        <a:rPr kumimoji="1" lang="en-US" altLang="ja-JP" sz="800" dirty="0">
                          <a:latin typeface="メイリオ" panose="020B0604030504040204" pitchFamily="50" charset="-128"/>
                          <a:ea typeface="メイリオ" panose="020B0604030504040204" pitchFamily="50" charset="-128"/>
                        </a:rPr>
                        <a:t>1</a:t>
                      </a:r>
                      <a:r>
                        <a:rPr kumimoji="1" lang="ja-JP" altLang="en-US" sz="800" dirty="0">
                          <a:latin typeface="メイリオ" panose="020B0604030504040204" pitchFamily="50" charset="-128"/>
                          <a:ea typeface="メイリオ" panose="020B0604030504040204" pitchFamily="50" charset="-128"/>
                        </a:rPr>
                        <a:t>回 </a:t>
                      </a:r>
                      <a:r>
                        <a:rPr kumimoji="1" lang="en-US" altLang="ja-JP" sz="800" dirty="0">
                          <a:latin typeface="メイリオ" panose="020B0604030504040204" pitchFamily="50" charset="-128"/>
                          <a:ea typeface="メイリオ" panose="020B0604030504040204" pitchFamily="50" charset="-128"/>
                        </a:rPr>
                        <a:t>2,100</a:t>
                      </a:r>
                      <a:r>
                        <a:rPr kumimoji="1" lang="ja-JP" altLang="en-US" sz="800" dirty="0">
                          <a:latin typeface="メイリオ" panose="020B0604030504040204" pitchFamily="50" charset="-128"/>
                          <a:ea typeface="メイリオ" panose="020B0604030504040204" pitchFamily="50" charset="-128"/>
                        </a:rPr>
                        <a:t>円</a:t>
                      </a:r>
                      <a:r>
                        <a:rPr kumimoji="1" lang="en-US" altLang="ja-JP" sz="800" dirty="0">
                          <a:latin typeface="メイリオ" panose="020B0604030504040204" pitchFamily="50" charset="-128"/>
                          <a:ea typeface="メイリオ" panose="020B0604030504040204" pitchFamily="50" charset="-128"/>
                        </a:rPr>
                        <a:t>】</a:t>
                      </a:r>
                    </a:p>
                    <a:p>
                      <a:r>
                        <a:rPr kumimoji="1" lang="ja-JP" altLang="en-US" sz="800" dirty="0">
                          <a:latin typeface="メイリオ" panose="020B0604030504040204" pitchFamily="50" charset="-128"/>
                          <a:ea typeface="メイリオ" panose="020B0604030504040204" pitchFamily="50" charset="-128"/>
                        </a:rPr>
                        <a:t>＊新型コロナ感染対策として、当社指定の新型コロナウイルス感染症対策宿泊施設チェックリスト一覧</a:t>
                      </a:r>
                      <a:r>
                        <a:rPr kumimoji="1" lang="en-US" altLang="ja-JP" sz="800" dirty="0">
                          <a:latin typeface="メイリオ" panose="020B0604030504040204" pitchFamily="50" charset="-128"/>
                          <a:ea typeface="メイリオ" panose="020B0604030504040204" pitchFamily="50" charset="-128"/>
                        </a:rPr>
                        <a:t>(68</a:t>
                      </a:r>
                      <a:r>
                        <a:rPr kumimoji="1" lang="ja-JP" altLang="en-US" sz="800" dirty="0">
                          <a:latin typeface="メイリオ" panose="020B0604030504040204" pitchFamily="50" charset="-128"/>
                          <a:ea typeface="メイリオ" panose="020B0604030504040204" pitchFamily="50" charset="-128"/>
                        </a:rPr>
                        <a:t>項目</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を活用し対策の確認をしております。</a:t>
                      </a:r>
                    </a:p>
                  </a:txBody>
                  <a:tcPr/>
                </a:tc>
                <a:tc hMerge="1">
                  <a:txBody>
                    <a:bodyPr/>
                    <a:lstStyle/>
                    <a:p>
                      <a:endParaRPr kumimoji="1" lang="ja-JP" altLang="en-US" dirty="0"/>
                    </a:p>
                  </a:txBody>
                  <a:tcPr/>
                </a:tc>
                <a:tc hMerge="1">
                  <a:txBody>
                    <a:bodyPr/>
                    <a:lstStyle/>
                    <a:p>
                      <a:endParaRPr kumimoji="1" lang="ja-JP" altLang="en-US" sz="10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170570021"/>
                  </a:ext>
                </a:extLst>
              </a:tr>
            </a:tbl>
          </a:graphicData>
        </a:graphic>
      </p:graphicFrame>
      <p:sp>
        <p:nvSpPr>
          <p:cNvPr id="25" name="テキスト ボックス 24">
            <a:extLst>
              <a:ext uri="{FF2B5EF4-FFF2-40B4-BE49-F238E27FC236}">
                <a16:creationId xmlns:a16="http://schemas.microsoft.com/office/drawing/2014/main" id="{3948B93C-8631-4AAE-9E12-4C4D0651A9E5}"/>
              </a:ext>
            </a:extLst>
          </p:cNvPr>
          <p:cNvSpPr txBox="1"/>
          <p:nvPr/>
        </p:nvSpPr>
        <p:spPr>
          <a:xfrm>
            <a:off x="3254352" y="2642449"/>
            <a:ext cx="3932957"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お一人様当たり　１泊当たり旅行代金税金サービス料込</a:t>
            </a:r>
          </a:p>
        </p:txBody>
      </p:sp>
      <p:graphicFrame>
        <p:nvGraphicFramePr>
          <p:cNvPr id="7" name="表 6">
            <a:extLst>
              <a:ext uri="{FF2B5EF4-FFF2-40B4-BE49-F238E27FC236}">
                <a16:creationId xmlns:a16="http://schemas.microsoft.com/office/drawing/2014/main" id="{4848B271-EC5D-4B0E-AAFF-3C82354E6C52}"/>
              </a:ext>
            </a:extLst>
          </p:cNvPr>
          <p:cNvGraphicFramePr>
            <a:graphicFrameLocks noGrp="1"/>
          </p:cNvGraphicFramePr>
          <p:nvPr>
            <p:extLst>
              <p:ext uri="{D42A27DB-BD31-4B8C-83A1-F6EECF244321}">
                <p14:modId xmlns:p14="http://schemas.microsoft.com/office/powerpoint/2010/main" val="106831258"/>
              </p:ext>
            </p:extLst>
          </p:nvPr>
        </p:nvGraphicFramePr>
        <p:xfrm>
          <a:off x="-2742" y="5300045"/>
          <a:ext cx="6858000" cy="2234865"/>
        </p:xfrm>
        <a:graphic>
          <a:graphicData uri="http://schemas.openxmlformats.org/drawingml/2006/table">
            <a:tbl>
              <a:tblPr firstRow="1" bandRow="1">
                <a:tableStyleId>{5940675A-B579-460E-94D1-54222C63F5DA}</a:tableStyleId>
              </a:tblPr>
              <a:tblGrid>
                <a:gridCol w="2637855">
                  <a:extLst>
                    <a:ext uri="{9D8B030D-6E8A-4147-A177-3AD203B41FA5}">
                      <a16:colId xmlns:a16="http://schemas.microsoft.com/office/drawing/2014/main" val="2964764679"/>
                    </a:ext>
                  </a:extLst>
                </a:gridCol>
                <a:gridCol w="1589065">
                  <a:extLst>
                    <a:ext uri="{9D8B030D-6E8A-4147-A177-3AD203B41FA5}">
                      <a16:colId xmlns:a16="http://schemas.microsoft.com/office/drawing/2014/main" val="4175796119"/>
                    </a:ext>
                  </a:extLst>
                </a:gridCol>
                <a:gridCol w="1318454">
                  <a:extLst>
                    <a:ext uri="{9D8B030D-6E8A-4147-A177-3AD203B41FA5}">
                      <a16:colId xmlns:a16="http://schemas.microsoft.com/office/drawing/2014/main" val="217323841"/>
                    </a:ext>
                  </a:extLst>
                </a:gridCol>
                <a:gridCol w="1312626">
                  <a:extLst>
                    <a:ext uri="{9D8B030D-6E8A-4147-A177-3AD203B41FA5}">
                      <a16:colId xmlns:a16="http://schemas.microsoft.com/office/drawing/2014/main" val="527192158"/>
                    </a:ext>
                  </a:extLst>
                </a:gridCol>
              </a:tblGrid>
              <a:tr h="437643">
                <a:tc>
                  <a:txBody>
                    <a:bodyPr/>
                    <a:lstStyle/>
                    <a:p>
                      <a:pPr algn="ctr">
                        <a:lnSpc>
                          <a:spcPct val="150000"/>
                        </a:lnSpc>
                      </a:pPr>
                      <a:r>
                        <a:rPr kumimoji="1" lang="ja-JP" altLang="en-US" sz="1200" dirty="0">
                          <a:solidFill>
                            <a:schemeClr val="bg1"/>
                          </a:solidFill>
                          <a:latin typeface="メイリオ" panose="020B0604030504040204" pitchFamily="50" charset="-128"/>
                          <a:ea typeface="メイリオ" panose="020B0604030504040204" pitchFamily="50" charset="-128"/>
                        </a:rPr>
                        <a:t>ホテル名</a:t>
                      </a:r>
                    </a:p>
                  </a:txBody>
                  <a:tcPr anchor="ctr">
                    <a:solidFill>
                      <a:schemeClr val="tx1"/>
                    </a:solidFill>
                  </a:tcPr>
                </a:tc>
                <a:tc>
                  <a:txBody>
                    <a:bodyPr/>
                    <a:lstStyle/>
                    <a:p>
                      <a:pPr algn="ctr">
                        <a:lnSpc>
                          <a:spcPct val="150000"/>
                        </a:lnSpc>
                      </a:pPr>
                      <a:r>
                        <a:rPr kumimoji="1" lang="ja-JP" altLang="en-US" sz="1200" dirty="0">
                          <a:solidFill>
                            <a:schemeClr val="bg1"/>
                          </a:solidFill>
                          <a:latin typeface="メイリオ" panose="020B0604030504040204" pitchFamily="50" charset="-128"/>
                          <a:ea typeface="メイリオ" panose="020B0604030504040204" pitchFamily="50" charset="-128"/>
                        </a:rPr>
                        <a:t>部屋タイプ</a:t>
                      </a:r>
                    </a:p>
                  </a:txBody>
                  <a:tcPr anchor="ctr">
                    <a:solidFill>
                      <a:schemeClr val="tx1"/>
                    </a:solidFill>
                  </a:tcPr>
                </a:tc>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宿泊代金</a:t>
                      </a:r>
                      <a:endParaRPr kumimoji="1" lang="en-US" altLang="ja-JP" sz="1200" dirty="0">
                        <a:solidFill>
                          <a:schemeClr val="bg1"/>
                        </a:solidFill>
                        <a:latin typeface="メイリオ" panose="020B0604030504040204" pitchFamily="50" charset="-128"/>
                        <a:ea typeface="メイリオ" panose="020B0604030504040204" pitchFamily="50" charset="-128"/>
                      </a:endParaRPr>
                    </a:p>
                    <a:p>
                      <a:pPr algn="ctr"/>
                      <a:r>
                        <a:rPr kumimoji="1" lang="en-US" altLang="ja-JP" sz="1200" dirty="0">
                          <a:solidFill>
                            <a:schemeClr val="bg1"/>
                          </a:solidFill>
                          <a:latin typeface="メイリオ" panose="020B0604030504040204" pitchFamily="50" charset="-128"/>
                          <a:ea typeface="メイリオ" panose="020B0604030504040204" pitchFamily="50" charset="-128"/>
                        </a:rPr>
                        <a:t>1</a:t>
                      </a:r>
                      <a:r>
                        <a:rPr kumimoji="1" lang="ja-JP" altLang="en-US" sz="1200" dirty="0">
                          <a:solidFill>
                            <a:schemeClr val="bg1"/>
                          </a:solidFill>
                          <a:latin typeface="メイリオ" panose="020B0604030504040204" pitchFamily="50" charset="-128"/>
                          <a:ea typeface="メイリオ" panose="020B0604030504040204" pitchFamily="50" charset="-128"/>
                        </a:rPr>
                        <a:t>泊朝食付</a:t>
                      </a:r>
                    </a:p>
                  </a:txBody>
                  <a:tcPr anchor="ctr">
                    <a:solidFill>
                      <a:schemeClr val="tx1"/>
                    </a:solidFill>
                  </a:tcPr>
                </a:tc>
                <a:tc>
                  <a:txBody>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宿泊代金</a:t>
                      </a:r>
                      <a:endParaRPr kumimoji="1" lang="en-US" altLang="ja-JP" sz="1200" dirty="0">
                        <a:solidFill>
                          <a:schemeClr val="bg1"/>
                        </a:solidFill>
                        <a:latin typeface="メイリオ" panose="020B0604030504040204" pitchFamily="50" charset="-128"/>
                        <a:ea typeface="メイリオ" panose="020B0604030504040204" pitchFamily="50" charset="-128"/>
                      </a:endParaRPr>
                    </a:p>
                    <a:p>
                      <a:pPr algn="ctr"/>
                      <a:r>
                        <a:rPr kumimoji="1" lang="en-US" altLang="ja-JP" sz="1200" dirty="0">
                          <a:solidFill>
                            <a:schemeClr val="bg1"/>
                          </a:solidFill>
                          <a:latin typeface="メイリオ" panose="020B0604030504040204" pitchFamily="50" charset="-128"/>
                          <a:ea typeface="メイリオ" panose="020B0604030504040204" pitchFamily="50" charset="-128"/>
                        </a:rPr>
                        <a:t>1</a:t>
                      </a:r>
                      <a:r>
                        <a:rPr kumimoji="1" lang="ja-JP" altLang="en-US" sz="1200" dirty="0">
                          <a:solidFill>
                            <a:schemeClr val="bg1"/>
                          </a:solidFill>
                          <a:latin typeface="メイリオ" panose="020B0604030504040204" pitchFamily="50" charset="-128"/>
                          <a:ea typeface="メイリオ" panose="020B0604030504040204" pitchFamily="50" charset="-128"/>
                        </a:rPr>
                        <a:t>泊夕朝食付</a:t>
                      </a:r>
                    </a:p>
                  </a:txBody>
                  <a:tcPr anchor="ctr">
                    <a:solidFill>
                      <a:schemeClr val="tx1"/>
                    </a:solidFill>
                  </a:tcPr>
                </a:tc>
                <a:extLst>
                  <a:ext uri="{0D108BD9-81ED-4DB2-BD59-A6C34878D82A}">
                    <a16:rowId xmlns:a16="http://schemas.microsoft.com/office/drawing/2014/main" val="2438492983"/>
                  </a:ext>
                </a:extLst>
              </a:tr>
              <a:tr h="379291">
                <a:tc rowSpan="3">
                  <a:txBody>
                    <a:bodyPr/>
                    <a:lstStyle/>
                    <a:p>
                      <a:pPr algn="ctr"/>
                      <a:r>
                        <a:rPr kumimoji="1" lang="ja-JP" altLang="en-US" sz="1000" dirty="0">
                          <a:latin typeface="メイリオ" panose="020B0604030504040204" pitchFamily="50" charset="-128"/>
                          <a:ea typeface="メイリオ" panose="020B0604030504040204" pitchFamily="50" charset="-128"/>
                        </a:rPr>
                        <a:t>ホテルサンライフ</a:t>
                      </a:r>
                      <a:endParaRPr kumimoji="1" lang="en-US" altLang="ja-JP" sz="1000" dirty="0">
                        <a:latin typeface="メイリオ" panose="020B0604030504040204" pitchFamily="50" charset="-128"/>
                        <a:ea typeface="メイリオ" panose="020B0604030504040204" pitchFamily="50" charset="-128"/>
                      </a:endParaRPr>
                    </a:p>
                    <a:p>
                      <a:pPr algn="ctr"/>
                      <a:endParaRPr kumimoji="1" lang="en-US" altLang="ja-JP" sz="1000" dirty="0">
                        <a:latin typeface="メイリオ" panose="020B0604030504040204" pitchFamily="50" charset="-128"/>
                        <a:ea typeface="メイリオ" panose="020B0604030504040204" pitchFamily="50" charset="-128"/>
                      </a:endParaRPr>
                    </a:p>
                    <a:p>
                      <a:pPr algn="l"/>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最寄駅</a:t>
                      </a:r>
                      <a:r>
                        <a:rPr kumimoji="1" lang="en-US" altLang="ja-JP" sz="1000" dirty="0">
                          <a:latin typeface="メイリオ" panose="020B0604030504040204" pitchFamily="50" charset="-128"/>
                          <a:ea typeface="メイリオ" panose="020B0604030504040204" pitchFamily="50" charset="-128"/>
                        </a:rPr>
                        <a:t>&gt;</a:t>
                      </a:r>
                    </a:p>
                    <a:p>
                      <a:pPr algn="l"/>
                      <a:r>
                        <a:rPr kumimoji="1" lang="ja-JP" altLang="en-US" sz="1000" dirty="0">
                          <a:latin typeface="メイリオ" panose="020B0604030504040204" pitchFamily="50" charset="-128"/>
                          <a:ea typeface="メイリオ" panose="020B0604030504040204" pitchFamily="50" charset="-128"/>
                        </a:rPr>
                        <a:t>　地下鉄中央線阿波座駅から徒歩１分</a:t>
                      </a:r>
                      <a:endParaRPr kumimoji="1" lang="en-US" altLang="ja-JP" sz="1000" dirty="0">
                        <a:latin typeface="メイリオ" panose="020B0604030504040204" pitchFamily="50" charset="-128"/>
                        <a:ea typeface="メイリオ" panose="020B0604030504040204" pitchFamily="50" charset="-128"/>
                      </a:endParaRPr>
                    </a:p>
                    <a:p>
                      <a:pPr algn="l"/>
                      <a:r>
                        <a:rPr kumimoji="1" lang="ja-JP" altLang="en-US" sz="1000" dirty="0">
                          <a:latin typeface="メイリオ" panose="020B0604030504040204" pitchFamily="50" charset="-128"/>
                          <a:ea typeface="メイリオ" panose="020B0604030504040204" pitchFamily="50" charset="-128"/>
                        </a:rPr>
                        <a:t>　　　　　　　</a:t>
                      </a:r>
                      <a:endParaRPr kumimoji="1" lang="en-US" altLang="ja-JP" sz="1000" dirty="0">
                        <a:latin typeface="メイリオ" panose="020B0604030504040204" pitchFamily="50" charset="-128"/>
                        <a:ea typeface="メイリオ" panose="020B0604030504040204" pitchFamily="50" charset="-128"/>
                      </a:endParaRPr>
                    </a:p>
                    <a:p>
                      <a:pPr algn="l"/>
                      <a:r>
                        <a:rPr kumimoji="1" lang="ja-JP" altLang="en-US" sz="1000" dirty="0">
                          <a:latin typeface="メイリオ" panose="020B0604030504040204" pitchFamily="50" charset="-128"/>
                          <a:ea typeface="メイリオ" panose="020B0604030504040204" pitchFamily="50" charset="-128"/>
                        </a:rPr>
                        <a:t>〇会場までにのアクセス</a:t>
                      </a:r>
                      <a:endParaRPr kumimoji="1" lang="en-US" altLang="ja-JP" sz="1000" dirty="0">
                        <a:latin typeface="メイリオ" panose="020B0604030504040204" pitchFamily="50" charset="-128"/>
                        <a:ea typeface="メイリオ" panose="020B0604030504040204" pitchFamily="50" charset="-128"/>
                      </a:endParaRPr>
                    </a:p>
                    <a:p>
                      <a:pPr algn="l"/>
                      <a:r>
                        <a:rPr kumimoji="1" lang="ja-JP" altLang="en-US" sz="1000" dirty="0">
                          <a:latin typeface="メイリオ" panose="020B0604030504040204" pitchFamily="50" charset="-128"/>
                          <a:ea typeface="メイリオ" panose="020B0604030504040204" pitchFamily="50" charset="-128"/>
                        </a:rPr>
                        <a:t>　地下鉄中央線利用約１５分</a:t>
                      </a:r>
                    </a:p>
                    <a:p>
                      <a:pPr algn="l"/>
                      <a:r>
                        <a:rPr kumimoji="1" lang="ja-JP" altLang="en-US" sz="1000" dirty="0">
                          <a:latin typeface="メイリオ" panose="020B0604030504040204" pitchFamily="50" charset="-128"/>
                          <a:ea typeface="メイリオ" panose="020B0604030504040204" pitchFamily="50" charset="-128"/>
                        </a:rPr>
                        <a:t>　</a:t>
                      </a:r>
                    </a:p>
                  </a:txBody>
                  <a:tcPr/>
                </a:tc>
                <a:tc>
                  <a:txBody>
                    <a:bodyPr/>
                    <a:lstStyle/>
                    <a:p>
                      <a:pPr algn="ctr"/>
                      <a:r>
                        <a:rPr kumimoji="1" lang="ja-JP" altLang="en-US" sz="1000" dirty="0">
                          <a:latin typeface="メイリオ" panose="020B0604030504040204" pitchFamily="50" charset="-128"/>
                          <a:ea typeface="メイリオ" panose="020B0604030504040204" pitchFamily="50" charset="-128"/>
                        </a:rPr>
                        <a:t>シングル</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バス・トイレ付</a:t>
                      </a:r>
                      <a:r>
                        <a:rPr kumimoji="1" lang="en-US" altLang="ja-JP" sz="1000" dirty="0">
                          <a:latin typeface="メイリオ" panose="020B0604030504040204" pitchFamily="50" charset="-128"/>
                          <a:ea typeface="メイリオ" panose="020B0604030504040204" pitchFamily="50" charset="-128"/>
                        </a:rPr>
                        <a:t>&gt;</a:t>
                      </a:r>
                      <a:endParaRPr kumimoji="1" lang="ja-JP" altLang="en-US" sz="1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７</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８００円</a:t>
                      </a: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１０</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０００円</a:t>
                      </a:r>
                    </a:p>
                  </a:txBody>
                  <a:tcPr anchor="ctr"/>
                </a:tc>
                <a:extLst>
                  <a:ext uri="{0D108BD9-81ED-4DB2-BD59-A6C34878D82A}">
                    <a16:rowId xmlns:a16="http://schemas.microsoft.com/office/drawing/2014/main" val="2258951505"/>
                  </a:ext>
                </a:extLst>
              </a:tr>
              <a:tr h="379291">
                <a:tc vMerge="1">
                  <a:txBody>
                    <a:bodyPr/>
                    <a:lstStyle/>
                    <a:p>
                      <a:pPr algn="l"/>
                      <a:endParaRPr kumimoji="1" lang="ja-JP" altLang="en-US" sz="1200"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sz="1000" dirty="0">
                          <a:latin typeface="メイリオ" panose="020B0604030504040204" pitchFamily="50" charset="-128"/>
                          <a:ea typeface="メイリオ" panose="020B0604030504040204" pitchFamily="50" charset="-128"/>
                        </a:rPr>
                        <a:t>ツイン</a:t>
                      </a:r>
                      <a:endParaRPr kumimoji="1" lang="en-US" altLang="ja-JP" sz="1000" dirty="0">
                        <a:latin typeface="メイリオ" panose="020B0604030504040204" pitchFamily="50" charset="-128"/>
                        <a:ea typeface="メイリオ" panose="020B0604030504040204" pitchFamily="50" charset="-128"/>
                      </a:endParaRPr>
                    </a:p>
                    <a:p>
                      <a:pPr algn="ctr"/>
                      <a:r>
                        <a:rPr kumimoji="1" lang="en-US" altLang="ja-JP" sz="1000" dirty="0">
                          <a:latin typeface="メイリオ" panose="020B0604030504040204" pitchFamily="50" charset="-128"/>
                          <a:ea typeface="メイリオ" panose="020B0604030504040204" pitchFamily="50" charset="-128"/>
                        </a:rPr>
                        <a:t>&lt;</a:t>
                      </a:r>
                      <a:r>
                        <a:rPr kumimoji="1" lang="ja-JP" altLang="en-US" sz="1000" dirty="0">
                          <a:latin typeface="メイリオ" panose="020B0604030504040204" pitchFamily="50" charset="-128"/>
                          <a:ea typeface="メイリオ" panose="020B0604030504040204" pitchFamily="50" charset="-128"/>
                        </a:rPr>
                        <a:t>バス・トイレ付</a:t>
                      </a:r>
                      <a:r>
                        <a:rPr kumimoji="1" lang="en-US" altLang="ja-JP" sz="1000" dirty="0">
                          <a:latin typeface="メイリオ" panose="020B0604030504040204" pitchFamily="50" charset="-128"/>
                          <a:ea typeface="メイリオ" panose="020B0604030504040204" pitchFamily="50" charset="-128"/>
                        </a:rPr>
                        <a:t>&gt;</a:t>
                      </a:r>
                      <a:endParaRPr kumimoji="1" lang="ja-JP" altLang="en-US" sz="10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６</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８００円</a:t>
                      </a:r>
                    </a:p>
                  </a:txBody>
                  <a:tcPr anchor="ctr"/>
                </a:tc>
                <a:tc>
                  <a:txBody>
                    <a:bodyP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９</a:t>
                      </a:r>
                      <a:r>
                        <a:rPr kumimoji="1" lang="en-US" altLang="ja-JP" sz="1000" b="1" dirty="0">
                          <a:solidFill>
                            <a:schemeClr val="tx1"/>
                          </a:solidFill>
                          <a:latin typeface="メイリオ" panose="020B0604030504040204" pitchFamily="50" charset="-128"/>
                          <a:ea typeface="メイリオ" panose="020B0604030504040204" pitchFamily="50" charset="-128"/>
                        </a:rPr>
                        <a:t>,</a:t>
                      </a:r>
                      <a:r>
                        <a:rPr kumimoji="1" lang="ja-JP" altLang="en-US" sz="1000" b="1" dirty="0">
                          <a:solidFill>
                            <a:schemeClr val="tx1"/>
                          </a:solidFill>
                          <a:latin typeface="メイリオ" panose="020B0604030504040204" pitchFamily="50" charset="-128"/>
                          <a:ea typeface="メイリオ" panose="020B0604030504040204" pitchFamily="50" charset="-128"/>
                        </a:rPr>
                        <a:t>０００円</a:t>
                      </a:r>
                    </a:p>
                  </a:txBody>
                  <a:tcPr anchor="ctr"/>
                </a:tc>
                <a:extLst>
                  <a:ext uri="{0D108BD9-81ED-4DB2-BD59-A6C34878D82A}">
                    <a16:rowId xmlns:a16="http://schemas.microsoft.com/office/drawing/2014/main" val="3882134272"/>
                  </a:ext>
                </a:extLst>
              </a:tr>
              <a:tr h="985185">
                <a:tc vMerge="1">
                  <a:txBody>
                    <a:bodyPr/>
                    <a:lstStyle/>
                    <a:p>
                      <a:pPr algn="l"/>
                      <a:endParaRPr kumimoji="1" lang="ja-JP" altLang="en-US" sz="1200" dirty="0">
                        <a:latin typeface="メイリオ" panose="020B0604030504040204" pitchFamily="50" charset="-128"/>
                        <a:ea typeface="メイリオ" panose="020B0604030504040204" pitchFamily="50" charset="-128"/>
                      </a:endParaRPr>
                    </a:p>
                  </a:txBody>
                  <a:tcPr/>
                </a:tc>
                <a:tc gridSpan="3">
                  <a:txBody>
                    <a:bodyPr/>
                    <a:lstStyle/>
                    <a:p>
                      <a:r>
                        <a:rPr kumimoji="1" lang="ja-JP" altLang="en-US" sz="800" dirty="0">
                          <a:latin typeface="メイリオ" panose="020B0604030504040204" pitchFamily="50" charset="-128"/>
                          <a:ea typeface="メイリオ" panose="020B0604030504040204" pitchFamily="50" charset="-128"/>
                        </a:rPr>
                        <a:t>＊チェックイン</a:t>
                      </a:r>
                      <a:r>
                        <a:rPr kumimoji="1" lang="en-US" altLang="ja-JP" sz="800" dirty="0">
                          <a:latin typeface="メイリオ" panose="020B0604030504040204" pitchFamily="50" charset="-128"/>
                          <a:ea typeface="メイリオ" panose="020B0604030504040204" pitchFamily="50" charset="-128"/>
                        </a:rPr>
                        <a:t>15:00/</a:t>
                      </a:r>
                      <a:r>
                        <a:rPr kumimoji="1" lang="ja-JP" altLang="en-US" sz="800" dirty="0">
                          <a:latin typeface="メイリオ" panose="020B0604030504040204" pitchFamily="50" charset="-128"/>
                          <a:ea typeface="メイリオ" panose="020B0604030504040204" pitchFamily="50" charset="-128"/>
                        </a:rPr>
                        <a:t>チェックアウト</a:t>
                      </a:r>
                      <a:r>
                        <a:rPr kumimoji="1" lang="en-US" altLang="ja-JP" sz="800" dirty="0">
                          <a:latin typeface="メイリオ" panose="020B0604030504040204" pitchFamily="50" charset="-128"/>
                          <a:ea typeface="メイリオ" panose="020B0604030504040204" pitchFamily="50" charset="-128"/>
                        </a:rPr>
                        <a:t>10:00</a:t>
                      </a:r>
                    </a:p>
                    <a:p>
                      <a:r>
                        <a:rPr kumimoji="1" lang="ja-JP" altLang="en-US" sz="800" dirty="0">
                          <a:latin typeface="メイリオ" panose="020B0604030504040204" pitchFamily="50" charset="-128"/>
                          <a:ea typeface="メイリオ" panose="020B0604030504040204" pitchFamily="50" charset="-128"/>
                        </a:rPr>
                        <a:t>＊大浴場あり　＊駐車場有　約</a:t>
                      </a:r>
                      <a:r>
                        <a:rPr kumimoji="1" lang="en-US" altLang="ja-JP" sz="800" dirty="0">
                          <a:latin typeface="メイリオ" panose="020B0604030504040204" pitchFamily="50" charset="-128"/>
                          <a:ea typeface="メイリオ" panose="020B0604030504040204" pitchFamily="50" charset="-128"/>
                        </a:rPr>
                        <a:t>90</a:t>
                      </a:r>
                      <a:r>
                        <a:rPr kumimoji="1" lang="ja-JP" altLang="en-US" sz="800" dirty="0">
                          <a:latin typeface="メイリオ" panose="020B0604030504040204" pitchFamily="50" charset="-128"/>
                          <a:ea typeface="メイリオ" panose="020B0604030504040204" pitchFamily="50" charset="-128"/>
                        </a:rPr>
                        <a:t>台　無料（先着順）</a:t>
                      </a:r>
                      <a:endParaRPr kumimoji="1" lang="en-US" altLang="ja-JP" sz="800" dirty="0">
                        <a:latin typeface="メイリオ" panose="020B0604030504040204" pitchFamily="50" charset="-128"/>
                        <a:ea typeface="メイリオ" panose="020B0604030504040204" pitchFamily="50" charset="-128"/>
                      </a:endParaRPr>
                    </a:p>
                    <a:p>
                      <a:r>
                        <a:rPr kumimoji="1" lang="en-US" altLang="ja-JP" sz="800" dirty="0">
                          <a:latin typeface="メイリオ" panose="020B0604030504040204" pitchFamily="50" charset="-128"/>
                          <a:ea typeface="メイリオ" panose="020B0604030504040204" pitchFamily="50" charset="-128"/>
                        </a:rPr>
                        <a:t>&lt;&lt;</a:t>
                      </a:r>
                      <a:r>
                        <a:rPr kumimoji="1" lang="ja-JP" altLang="en-US" sz="800" dirty="0">
                          <a:latin typeface="メイリオ" panose="020B0604030504040204" pitchFamily="50" charset="-128"/>
                          <a:ea typeface="メイリオ" panose="020B0604030504040204" pitchFamily="50" charset="-128"/>
                        </a:rPr>
                        <a:t>食事条件</a:t>
                      </a:r>
                      <a:r>
                        <a:rPr kumimoji="1" lang="en-US" altLang="ja-JP" sz="800" dirty="0">
                          <a:latin typeface="メイリオ" panose="020B0604030504040204" pitchFamily="50" charset="-128"/>
                          <a:ea typeface="メイリオ" panose="020B0604030504040204" pitchFamily="50" charset="-128"/>
                        </a:rPr>
                        <a:t>&gt;&gt;</a:t>
                      </a:r>
                    </a:p>
                    <a:p>
                      <a:r>
                        <a:rPr kumimoji="1" lang="ja-JP" altLang="en-US" sz="800" dirty="0">
                          <a:latin typeface="メイリオ" panose="020B0604030504040204" pitchFamily="50" charset="-128"/>
                          <a:ea typeface="メイリオ" panose="020B0604030504040204" pitchFamily="50" charset="-128"/>
                        </a:rPr>
                        <a:t>朝食：</a:t>
                      </a:r>
                      <a:r>
                        <a:rPr kumimoji="1" lang="en-US" altLang="ja-JP" sz="800" dirty="0">
                          <a:latin typeface="メイリオ" panose="020B0604030504040204" pitchFamily="50" charset="-128"/>
                          <a:ea typeface="メイリオ" panose="020B0604030504040204" pitchFamily="50" charset="-128"/>
                        </a:rPr>
                        <a:t>6:30</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8:30/</a:t>
                      </a:r>
                      <a:r>
                        <a:rPr kumimoji="1" lang="ja-JP" altLang="en-US" sz="800" dirty="0">
                          <a:latin typeface="メイリオ" panose="020B0604030504040204" pitchFamily="50" charset="-128"/>
                          <a:ea typeface="メイリオ" panose="020B0604030504040204" pitchFamily="50" charset="-128"/>
                        </a:rPr>
                        <a:t>セットメニュー　</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夕食：</a:t>
                      </a:r>
                      <a:r>
                        <a:rPr kumimoji="1" lang="en-US" altLang="ja-JP" sz="800" dirty="0">
                          <a:latin typeface="メイリオ" panose="020B0604030504040204" pitchFamily="50" charset="-128"/>
                          <a:ea typeface="メイリオ" panose="020B0604030504040204" pitchFamily="50" charset="-128"/>
                        </a:rPr>
                        <a:t>19:00</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20:00/</a:t>
                      </a:r>
                      <a:r>
                        <a:rPr kumimoji="1" lang="ja-JP" altLang="en-US" sz="800" dirty="0">
                          <a:latin typeface="メイリオ" panose="020B0604030504040204" pitchFamily="50" charset="-128"/>
                          <a:ea typeface="メイリオ" panose="020B0604030504040204" pitchFamily="50" charset="-128"/>
                        </a:rPr>
                        <a:t>セットメニュー</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お弁当形式になります）</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＊新型コロナ感染対策として、当社指定の新型コロナウイルス感染症対策宿泊施設チェックリスト一覧</a:t>
                      </a:r>
                      <a:r>
                        <a:rPr kumimoji="1" lang="en-US" altLang="ja-JP" sz="800" dirty="0">
                          <a:latin typeface="メイリオ" panose="020B0604030504040204" pitchFamily="50" charset="-128"/>
                          <a:ea typeface="メイリオ" panose="020B0604030504040204" pitchFamily="50" charset="-128"/>
                        </a:rPr>
                        <a:t>(68</a:t>
                      </a:r>
                      <a:r>
                        <a:rPr kumimoji="1" lang="ja-JP" altLang="en-US" sz="800" dirty="0">
                          <a:latin typeface="メイリオ" panose="020B0604030504040204" pitchFamily="50" charset="-128"/>
                          <a:ea typeface="メイリオ" panose="020B0604030504040204" pitchFamily="50" charset="-128"/>
                        </a:rPr>
                        <a:t>項目</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を活用し対策の確認をしております。</a:t>
                      </a:r>
                    </a:p>
                  </a:txBody>
                  <a:tcPr/>
                </a:tc>
                <a:tc hMerge="1">
                  <a:txBody>
                    <a:bodyPr/>
                    <a:lstStyle/>
                    <a:p>
                      <a:endParaRPr kumimoji="1" lang="ja-JP" altLang="en-US" dirty="0"/>
                    </a:p>
                  </a:txBody>
                  <a:tcPr/>
                </a:tc>
                <a:tc hMerge="1">
                  <a:txBody>
                    <a:bodyPr/>
                    <a:lstStyle/>
                    <a:p>
                      <a:endParaRPr kumimoji="1" lang="ja-JP" altLang="en-US" sz="10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529774145"/>
                  </a:ext>
                </a:extLst>
              </a:tr>
            </a:tbl>
          </a:graphicData>
        </a:graphic>
      </p:graphicFrame>
      <p:sp>
        <p:nvSpPr>
          <p:cNvPr id="8" name="テキスト ボックス 7">
            <a:extLst>
              <a:ext uri="{FF2B5EF4-FFF2-40B4-BE49-F238E27FC236}">
                <a16:creationId xmlns:a16="http://schemas.microsoft.com/office/drawing/2014/main" id="{FE162037-7878-4BC7-AD0D-F293B4D90592}"/>
              </a:ext>
            </a:extLst>
          </p:cNvPr>
          <p:cNvSpPr txBox="1"/>
          <p:nvPr/>
        </p:nvSpPr>
        <p:spPr>
          <a:xfrm>
            <a:off x="45386" y="7534910"/>
            <a:ext cx="6858000" cy="553998"/>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≪プールまでのアクセスについて≫</a:t>
            </a:r>
          </a:p>
          <a:p>
            <a:r>
              <a:rPr kumimoji="1" lang="ja-JP" altLang="en-US" sz="1000" dirty="0">
                <a:latin typeface="メイリオ" panose="020B0604030504040204" pitchFamily="50" charset="-128"/>
                <a:ea typeface="メイリオ" panose="020B0604030504040204" pitchFamily="50" charset="-128"/>
              </a:rPr>
              <a:t>　大会が開催されます　“丸善インテックス大阪プール　”は、地下鉄中央線「朝潮橋駅」下車徒歩１分です。</a:t>
            </a:r>
          </a:p>
          <a:p>
            <a:r>
              <a:rPr kumimoji="1" lang="ja-JP" altLang="en-US" sz="1000" dirty="0">
                <a:latin typeface="メイリオ" panose="020B0604030504040204" pitchFamily="50" charset="-128"/>
                <a:ea typeface="メイリオ" panose="020B0604030504040204" pitchFamily="50" charset="-128"/>
              </a:rPr>
              <a:t>　ホテル欄にプールまでのおよその所要時間を明記しておりますので参考にして下さい。</a:t>
            </a:r>
          </a:p>
        </p:txBody>
      </p:sp>
      <p:pic>
        <p:nvPicPr>
          <p:cNvPr id="3" name="図 2" descr="ダイアグラム, テーブル&#10;&#10;自動的に生成された説明">
            <a:extLst>
              <a:ext uri="{FF2B5EF4-FFF2-40B4-BE49-F238E27FC236}">
                <a16:creationId xmlns:a16="http://schemas.microsoft.com/office/drawing/2014/main" id="{67A8DE39-3184-4DAB-ACC8-20A638769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86" y="8093689"/>
            <a:ext cx="6809872" cy="922651"/>
          </a:xfrm>
          <a:prstGeom prst="rect">
            <a:avLst/>
          </a:prstGeom>
        </p:spPr>
      </p:pic>
    </p:spTree>
    <p:extLst>
      <p:ext uri="{BB962C8B-B14F-4D97-AF65-F5344CB8AC3E}">
        <p14:creationId xmlns:p14="http://schemas.microsoft.com/office/powerpoint/2010/main" val="3625527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3DF3BC-BFA7-409E-8682-2FA4D96281C6}"/>
              </a:ext>
            </a:extLst>
          </p:cNvPr>
          <p:cNvSpPr txBox="1"/>
          <p:nvPr/>
        </p:nvSpPr>
        <p:spPr>
          <a:xfrm>
            <a:off x="221578" y="265498"/>
            <a:ext cx="6719104" cy="830997"/>
          </a:xfrm>
          <a:prstGeom prst="rect">
            <a:avLst/>
          </a:prstGeom>
          <a:noFill/>
        </p:spPr>
        <p:txBody>
          <a:bodyPr wrap="square" rtlCol="0">
            <a:spAutoFit/>
          </a:bodyPr>
          <a:lstStyle/>
          <a:p>
            <a:r>
              <a:rPr kumimoji="1" lang="ja-JP" altLang="en-US" sz="800" b="1" u="sng" dirty="0">
                <a:latin typeface="メイリオ" panose="020B0604030504040204" pitchFamily="50" charset="-128"/>
                <a:ea typeface="メイリオ" panose="020B0604030504040204" pitchFamily="50" charset="-128"/>
              </a:rPr>
              <a:t>≪申込・変更方法≫</a:t>
            </a:r>
          </a:p>
          <a:p>
            <a:r>
              <a:rPr kumimoji="1" lang="ja-JP" altLang="en-US" sz="800" dirty="0">
                <a:latin typeface="メイリオ" panose="020B0604030504040204" pitchFamily="50" charset="-128"/>
                <a:ea typeface="メイリオ" panose="020B0604030504040204" pitchFamily="50" charset="-128"/>
              </a:rPr>
              <a:t>申込書に必要事項をご記入の上、京王観光株式会社東京中央支店までメール添付、ＦＡＸまたは郵送</a:t>
            </a:r>
          </a:p>
          <a:p>
            <a:r>
              <a:rPr kumimoji="1" lang="ja-JP" altLang="en-US" sz="800" dirty="0">
                <a:latin typeface="メイリオ" panose="020B0604030504040204" pitchFamily="50" charset="-128"/>
                <a:ea typeface="メイリオ" panose="020B0604030504040204" pitchFamily="50" charset="-128"/>
              </a:rPr>
              <a:t>にてお申込ください</a:t>
            </a:r>
            <a:r>
              <a:rPr kumimoji="1" lang="ja-JP" altLang="en-US" sz="800" dirty="0">
                <a:solidFill>
                  <a:srgbClr val="FF0000"/>
                </a:solidFill>
                <a:latin typeface="メイリオ" panose="020B0604030504040204" pitchFamily="50" charset="-128"/>
                <a:ea typeface="メイリオ" panose="020B0604030504040204" pitchFamily="50" charset="-128"/>
              </a:rPr>
              <a:t>（お手持ちの申込書の原本はお手元に保管下さい。）</a:t>
            </a:r>
          </a:p>
          <a:p>
            <a:r>
              <a:rPr kumimoji="1" lang="ja-JP" altLang="en-US" sz="800" dirty="0">
                <a:latin typeface="メイリオ" panose="020B0604030504040204" pitchFamily="50" charset="-128"/>
                <a:ea typeface="メイリオ" panose="020B0604030504040204" pitchFamily="50" charset="-128"/>
              </a:rPr>
              <a:t>変更につきましてはお手持ちの申込書に変更部分を訂正の上、再度送信（郵送）をお願いいたします</a:t>
            </a:r>
          </a:p>
          <a:p>
            <a:r>
              <a:rPr kumimoji="1" lang="ja-JP" altLang="en-US" sz="800" dirty="0">
                <a:latin typeface="メイリオ" panose="020B0604030504040204" pitchFamily="50" charset="-128"/>
                <a:ea typeface="メイリオ" panose="020B0604030504040204" pitchFamily="50" charset="-128"/>
              </a:rPr>
              <a:t>間違い防止のため、電話での申込・変更はいたしません</a:t>
            </a:r>
          </a:p>
          <a:p>
            <a:r>
              <a:rPr kumimoji="1" lang="ja-JP" altLang="en-US" sz="800" dirty="0">
                <a:solidFill>
                  <a:srgbClr val="FF0000"/>
                </a:solidFill>
                <a:latin typeface="メイリオ" panose="020B0604030504040204" pitchFamily="50" charset="-128"/>
                <a:ea typeface="メイリオ" panose="020B0604030504040204" pitchFamily="50" charset="-128"/>
              </a:rPr>
              <a:t>旅行契約は当社が契約を承諾し、申込金（または旅行代金）を受領したときに成立したものとします</a:t>
            </a:r>
          </a:p>
        </p:txBody>
      </p:sp>
      <p:sp>
        <p:nvSpPr>
          <p:cNvPr id="5" name="テキスト ボックス 4">
            <a:extLst>
              <a:ext uri="{FF2B5EF4-FFF2-40B4-BE49-F238E27FC236}">
                <a16:creationId xmlns:a16="http://schemas.microsoft.com/office/drawing/2014/main" id="{8A2196BB-9A68-4143-9028-596A4F615676}"/>
              </a:ext>
            </a:extLst>
          </p:cNvPr>
          <p:cNvSpPr txBox="1"/>
          <p:nvPr/>
        </p:nvSpPr>
        <p:spPr>
          <a:xfrm>
            <a:off x="178938" y="1190493"/>
            <a:ext cx="6858000" cy="830997"/>
          </a:xfrm>
          <a:prstGeom prst="rect">
            <a:avLst/>
          </a:prstGeom>
          <a:noFill/>
        </p:spPr>
        <p:txBody>
          <a:bodyPr wrap="square" rtlCol="0">
            <a:spAutoFit/>
          </a:bodyPr>
          <a:lstStyle/>
          <a:p>
            <a:r>
              <a:rPr kumimoji="1" lang="ja-JP" altLang="en-US" sz="800"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kumimoji="1" lang="ja-JP" altLang="en-US" sz="800" b="1" u="sng" dirty="0">
                <a:latin typeface="メイリオ" panose="020B0604030504040204" pitchFamily="50" charset="-128"/>
                <a:ea typeface="メイリオ" panose="020B0604030504040204" pitchFamily="50" charset="-128"/>
              </a:rPr>
              <a:t>≪宿泊確認書・領収証の発行≫</a:t>
            </a:r>
          </a:p>
          <a:p>
            <a:r>
              <a:rPr kumimoji="1" lang="ja-JP" altLang="en-US" sz="800" dirty="0">
                <a:latin typeface="メイリオ" panose="020B0604030504040204" pitchFamily="50" charset="-128"/>
                <a:ea typeface="メイリオ" panose="020B0604030504040204" pitchFamily="50" charset="-128"/>
              </a:rPr>
              <a:t>・申込いただいた時点で当社から旅行代金総額の請求書、</a:t>
            </a:r>
            <a:r>
              <a:rPr kumimoji="1" lang="ja-JP" altLang="en-US" sz="800" dirty="0">
                <a:solidFill>
                  <a:srgbClr val="FF0000"/>
                </a:solidFill>
                <a:latin typeface="メイリオ" panose="020B0604030504040204" pitchFamily="50" charset="-128"/>
                <a:ea typeface="メイリオ" panose="020B0604030504040204" pitchFamily="50" charset="-128"/>
              </a:rPr>
              <a:t>宿泊施設確定通知書</a:t>
            </a:r>
            <a:r>
              <a:rPr kumimoji="1" lang="ja-JP" altLang="en-US" sz="800" dirty="0">
                <a:latin typeface="メイリオ" panose="020B0604030504040204" pitchFamily="50" charset="-128"/>
                <a:ea typeface="メイリオ" panose="020B0604030504040204" pitchFamily="50" charset="-128"/>
              </a:rPr>
              <a:t>を発送させていただきます</a:t>
            </a:r>
          </a:p>
          <a:p>
            <a:r>
              <a:rPr kumimoji="1" lang="ja-JP" altLang="en-US" sz="800" dirty="0">
                <a:latin typeface="メイリオ" panose="020B0604030504040204" pitchFamily="50" charset="-128"/>
                <a:ea typeface="メイリオ" panose="020B0604030504040204" pitchFamily="50" charset="-128"/>
              </a:rPr>
              <a:t>　６月１１日（金）までに支払いください</a:t>
            </a:r>
          </a:p>
          <a:p>
            <a:r>
              <a:rPr kumimoji="1" lang="ja-JP" altLang="en-US" sz="800" dirty="0">
                <a:latin typeface="メイリオ" panose="020B0604030504040204" pitchFamily="50" charset="-128"/>
                <a:ea typeface="メイリオ" panose="020B0604030504040204" pitchFamily="50" charset="-128"/>
              </a:rPr>
              <a:t>・領収証につきましては、振込の控えを持って代えさせていただきます</a:t>
            </a:r>
          </a:p>
          <a:p>
            <a:r>
              <a:rPr kumimoji="1" lang="ja-JP" altLang="en-US" sz="800" dirty="0">
                <a:latin typeface="メイリオ" panose="020B0604030504040204" pitchFamily="50" charset="-128"/>
                <a:ea typeface="メイリオ" panose="020B0604030504040204" pitchFamily="50" charset="-128"/>
              </a:rPr>
              <a:t>   別途領収証を御希望される方は、担当までご連絡ください</a:t>
            </a:r>
            <a:endParaRPr kumimoji="1" lang="en-US" altLang="ja-JP" sz="800" dirty="0">
              <a:latin typeface="メイリオ" panose="020B0604030504040204" pitchFamily="50" charset="-128"/>
              <a:ea typeface="メイリオ" panose="020B0604030504040204" pitchFamily="50" charset="-128"/>
            </a:endParaRPr>
          </a:p>
          <a:p>
            <a:r>
              <a:rPr kumimoji="1" lang="ja-JP" altLang="en-US" sz="800" dirty="0">
                <a:solidFill>
                  <a:srgbClr val="FF0000"/>
                </a:solidFill>
                <a:latin typeface="メイリオ" panose="020B0604030504040204" pitchFamily="50" charset="-128"/>
                <a:ea typeface="メイリオ" panose="020B0604030504040204" pitchFamily="50" charset="-128"/>
              </a:rPr>
              <a:t>・契約成立後、ご出発の前日までに最終日程表（確定書面）を送付させていただきます。</a:t>
            </a:r>
          </a:p>
        </p:txBody>
      </p:sp>
      <p:graphicFrame>
        <p:nvGraphicFramePr>
          <p:cNvPr id="9" name="表 8">
            <a:extLst>
              <a:ext uri="{FF2B5EF4-FFF2-40B4-BE49-F238E27FC236}">
                <a16:creationId xmlns:a16="http://schemas.microsoft.com/office/drawing/2014/main" id="{8D168B94-C3E3-4839-B985-E6236CD77DB6}"/>
              </a:ext>
            </a:extLst>
          </p:cNvPr>
          <p:cNvGraphicFramePr>
            <a:graphicFrameLocks noGrp="1"/>
          </p:cNvGraphicFramePr>
          <p:nvPr>
            <p:extLst>
              <p:ext uri="{D42A27DB-BD31-4B8C-83A1-F6EECF244321}">
                <p14:modId xmlns:p14="http://schemas.microsoft.com/office/powerpoint/2010/main" val="2339111925"/>
              </p:ext>
            </p:extLst>
          </p:nvPr>
        </p:nvGraphicFramePr>
        <p:xfrm>
          <a:off x="22523" y="4142043"/>
          <a:ext cx="6817903" cy="943200"/>
        </p:xfrm>
        <a:graphic>
          <a:graphicData uri="http://schemas.openxmlformats.org/drawingml/2006/table">
            <a:tbl>
              <a:tblPr firstRow="1" firstCol="1" bandRow="1"/>
              <a:tblGrid>
                <a:gridCol w="1188135">
                  <a:extLst>
                    <a:ext uri="{9D8B030D-6E8A-4147-A177-3AD203B41FA5}">
                      <a16:colId xmlns:a16="http://schemas.microsoft.com/office/drawing/2014/main" val="1018970805"/>
                    </a:ext>
                  </a:extLst>
                </a:gridCol>
                <a:gridCol w="1188779">
                  <a:extLst>
                    <a:ext uri="{9D8B030D-6E8A-4147-A177-3AD203B41FA5}">
                      <a16:colId xmlns:a16="http://schemas.microsoft.com/office/drawing/2014/main" val="1868581019"/>
                    </a:ext>
                  </a:extLst>
                </a:gridCol>
                <a:gridCol w="1188779">
                  <a:extLst>
                    <a:ext uri="{9D8B030D-6E8A-4147-A177-3AD203B41FA5}">
                      <a16:colId xmlns:a16="http://schemas.microsoft.com/office/drawing/2014/main" val="436294635"/>
                    </a:ext>
                  </a:extLst>
                </a:gridCol>
                <a:gridCol w="1188779">
                  <a:extLst>
                    <a:ext uri="{9D8B030D-6E8A-4147-A177-3AD203B41FA5}">
                      <a16:colId xmlns:a16="http://schemas.microsoft.com/office/drawing/2014/main" val="3525694286"/>
                    </a:ext>
                  </a:extLst>
                </a:gridCol>
                <a:gridCol w="1188779">
                  <a:extLst>
                    <a:ext uri="{9D8B030D-6E8A-4147-A177-3AD203B41FA5}">
                      <a16:colId xmlns:a16="http://schemas.microsoft.com/office/drawing/2014/main" val="373982877"/>
                    </a:ext>
                  </a:extLst>
                </a:gridCol>
                <a:gridCol w="874652">
                  <a:extLst>
                    <a:ext uri="{9D8B030D-6E8A-4147-A177-3AD203B41FA5}">
                      <a16:colId xmlns:a16="http://schemas.microsoft.com/office/drawing/2014/main" val="2181124926"/>
                    </a:ext>
                  </a:extLst>
                </a:gridCol>
              </a:tblGrid>
              <a:tr h="226769">
                <a:tc rowSpan="2">
                  <a:txBody>
                    <a:bodyPr/>
                    <a:lstStyle/>
                    <a:p>
                      <a:pPr marR="31750" algn="ctr">
                        <a:lnSpc>
                          <a:spcPts val="1000"/>
                        </a:lnSpc>
                      </a:pP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取消日</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gridSpan="3">
                  <a:txBody>
                    <a:bodyPr/>
                    <a:lstStyle/>
                    <a:p>
                      <a:pPr marR="31750" algn="ctr">
                        <a:lnSpc>
                          <a:spcPts val="10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旅行開始の前日からさかのぼって</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R="31750" algn="ctr">
                        <a:lnSpc>
                          <a:spcPts val="11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④当日の解除</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p>
                      <a:pPr marR="31750" algn="ctr">
                        <a:lnSpc>
                          <a:spcPts val="10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（⑤除く）</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rowSpan="2">
                  <a:txBody>
                    <a:bodyPr/>
                    <a:lstStyle/>
                    <a:p>
                      <a:pPr marR="31750" algn="ctr">
                        <a:lnSpc>
                          <a:spcPts val="10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⑤旅行開始後の解除</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p>
                      <a:pPr marR="31750" algn="ctr">
                        <a:lnSpc>
                          <a:spcPts val="10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無連絡・不参加</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437393539"/>
                  </a:ext>
                </a:extLst>
              </a:tr>
              <a:tr h="384411">
                <a:tc vMerge="1">
                  <a:txBody>
                    <a:bodyPr/>
                    <a:lstStyle/>
                    <a:p>
                      <a:endParaRPr kumimoji="1" lang="ja-JP" altLang="en-US"/>
                    </a:p>
                  </a:txBody>
                  <a:tcPr/>
                </a:tc>
                <a:tc>
                  <a:txBody>
                    <a:bodyPr/>
                    <a:lstStyle/>
                    <a:p>
                      <a:pPr marL="89535" marR="31750" indent="-89535" algn="l">
                        <a:lnSpc>
                          <a:spcPts val="1100"/>
                        </a:lnSpc>
                        <a:spcAft>
                          <a:spcPts val="0"/>
                        </a:spcAft>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①</a:t>
                      </a:r>
                      <a:r>
                        <a:rPr lang="en-US"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6</a:t>
                      </a: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日目にあたる日以前の解除</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89535" marR="31750" indent="-89535" algn="l">
                        <a:lnSpc>
                          <a:spcPts val="1100"/>
                        </a:lnSpc>
                        <a:spcAft>
                          <a:spcPts val="0"/>
                        </a:spcAft>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②</a:t>
                      </a:r>
                      <a:r>
                        <a:rPr lang="en-US"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5</a:t>
                      </a: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日目にあたる日以降</a:t>
                      </a:r>
                      <a:r>
                        <a:rPr lang="ja-JP" altLang="en-US"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４日目までの場合</a:t>
                      </a:r>
                      <a:endParaRPr lang="en-US" alt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89535" marR="31750" indent="-89535" algn="l">
                        <a:lnSpc>
                          <a:spcPts val="1100"/>
                        </a:lnSpc>
                        <a:spcAft>
                          <a:spcPts val="0"/>
                        </a:spcAft>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③</a:t>
                      </a:r>
                      <a:r>
                        <a:rPr lang="en-US"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3</a:t>
                      </a: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日目にあたる日以降の解除</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p>
                      <a:pPr marR="31750" indent="89535" algn="l">
                        <a:lnSpc>
                          <a:spcPts val="1100"/>
                        </a:lnSpc>
                      </a:pPr>
                      <a:r>
                        <a:rPr lang="ja-JP" sz="700" b="1"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（④⑤除く）</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5207417"/>
                  </a:ext>
                </a:extLst>
              </a:tr>
              <a:tr h="305586">
                <a:tc>
                  <a:txBody>
                    <a:bodyPr/>
                    <a:lstStyle/>
                    <a:p>
                      <a:pPr marR="31750" algn="ctr">
                        <a:lnSpc>
                          <a:spcPts val="1100"/>
                        </a:lnSpc>
                      </a:pP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取消料</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ctr">
                        <a:lnSpc>
                          <a:spcPts val="1100"/>
                        </a:lnSpc>
                      </a:pP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無料</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ct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14</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名以下 無料</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p>
                      <a:pPr marR="31750" algn="ctr">
                        <a:lnSpc>
                          <a:spcPts val="1100"/>
                        </a:lnSpc>
                      </a:pP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15</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名以上</a:t>
                      </a: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20</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ctr">
                        <a:lnSpc>
                          <a:spcPts val="1100"/>
                        </a:lnSpc>
                      </a:pP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ctr">
                        <a:lnSpc>
                          <a:spcPts val="1100"/>
                        </a:lnSpc>
                      </a:pP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50</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1750" algn="ctr">
                        <a:lnSpc>
                          <a:spcPts val="1100"/>
                        </a:lnSpc>
                      </a:pPr>
                      <a:r>
                        <a:rPr lang="en-US"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100</a:t>
                      </a:r>
                      <a:r>
                        <a:rPr lang="ja-JP" sz="700" b="1" kern="100" spc="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498924"/>
                  </a:ext>
                </a:extLst>
              </a:tr>
            </a:tbl>
          </a:graphicData>
        </a:graphic>
      </p:graphicFrame>
      <p:sp>
        <p:nvSpPr>
          <p:cNvPr id="17" name="テキスト ボックス 8">
            <a:extLst>
              <a:ext uri="{FF2B5EF4-FFF2-40B4-BE49-F238E27FC236}">
                <a16:creationId xmlns:a16="http://schemas.microsoft.com/office/drawing/2014/main" id="{C28AD823-C62C-4C8D-82A0-C6901DF62BF4}"/>
              </a:ext>
            </a:extLst>
          </p:cNvPr>
          <p:cNvSpPr txBox="1">
            <a:spLocks noChangeArrowheads="1"/>
          </p:cNvSpPr>
          <p:nvPr/>
        </p:nvSpPr>
        <p:spPr bwMode="auto">
          <a:xfrm>
            <a:off x="92652" y="2091086"/>
            <a:ext cx="6669490" cy="212026"/>
          </a:xfrm>
          <a:prstGeom prst="rect">
            <a:avLst/>
          </a:prstGeom>
          <a:solidFill>
            <a:srgbClr val="000000"/>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lvl="0" indent="0" eaLnBrk="0" fontAlgn="base" latinLnBrk="0" hangingPunct="0">
              <a:lnSpc>
                <a:spcPct val="88000"/>
              </a:lnSpc>
              <a:spcBef>
                <a:spcPct val="0"/>
              </a:spcBef>
              <a:spcAft>
                <a:spcPct val="0"/>
              </a:spcAft>
              <a:tabLst/>
            </a:pPr>
            <a:r>
              <a:rPr kumimoji="0" lang="ja-JP" altLang="en-US" sz="1000" b="0" i="0" u="none" strike="noStrike" cap="none" normalizeH="0" baseline="0" dirty="0">
                <a:ln>
                  <a:noFill/>
                </a:ln>
                <a:solidFill>
                  <a:srgbClr val="FFFFFF"/>
                </a:solidFill>
                <a:effectLst/>
                <a:latin typeface="メイリオ" panose="020B0604030504040204" pitchFamily="50" charset="-128"/>
                <a:ea typeface="メイリオ" panose="020B0604030504040204" pitchFamily="50" charset="-128"/>
              </a:rPr>
              <a:t>ご旅行条件（要旨）　詳しい旅行条件を説明した書面をお渡ししますので事前に確認の上お申し込みください</a:t>
            </a:r>
            <a:endParaRPr kumimoji="0" lang="ja-JP" altLang="ja-JP" sz="10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10A3F89-AD1C-4C0C-B752-BF5ABE260508}"/>
              </a:ext>
            </a:extLst>
          </p:cNvPr>
          <p:cNvSpPr txBox="1"/>
          <p:nvPr/>
        </p:nvSpPr>
        <p:spPr>
          <a:xfrm>
            <a:off x="-12202" y="2328685"/>
            <a:ext cx="6927448" cy="1061829"/>
          </a:xfrm>
          <a:prstGeom prst="rect">
            <a:avLst/>
          </a:prstGeom>
          <a:noFill/>
        </p:spPr>
        <p:txBody>
          <a:bodyPr wrap="square" rtlCol="0">
            <a:spAutoFit/>
          </a:bodyPr>
          <a:lstStyle/>
          <a:p>
            <a:r>
              <a:rPr kumimoji="1" lang="en-US" altLang="ja-JP" sz="900" b="1" dirty="0">
                <a:latin typeface="メイリオ" panose="020B0604030504040204" pitchFamily="50" charset="-128"/>
                <a:ea typeface="メイリオ" panose="020B0604030504040204" pitchFamily="50" charset="-128"/>
              </a:rPr>
              <a:t>1. </a:t>
            </a:r>
            <a:r>
              <a:rPr kumimoji="1" lang="ja-JP" altLang="en-US" sz="900" b="1" dirty="0">
                <a:latin typeface="メイリオ" panose="020B0604030504040204" pitchFamily="50" charset="-128"/>
                <a:ea typeface="メイリオ" panose="020B0604030504040204" pitchFamily="50" charset="-128"/>
              </a:rPr>
              <a:t>募集型企画旅行契約　</a:t>
            </a:r>
            <a:r>
              <a:rPr kumimoji="1" lang="ja-JP" altLang="en-US" sz="900" dirty="0">
                <a:latin typeface="メイリオ" panose="020B0604030504040204" pitchFamily="50" charset="-128"/>
                <a:ea typeface="メイリオ" panose="020B0604030504040204" pitchFamily="50" charset="-128"/>
              </a:rPr>
              <a:t>この旅行は、京王観光株式会社東京中央支店 観光庁長官登録旅行業第</a:t>
            </a:r>
            <a:r>
              <a:rPr kumimoji="1" lang="en-US" altLang="ja-JP" sz="900" dirty="0">
                <a:latin typeface="メイリオ" panose="020B0604030504040204" pitchFamily="50" charset="-128"/>
                <a:ea typeface="メイリオ" panose="020B0604030504040204" pitchFamily="50" charset="-128"/>
              </a:rPr>
              <a:t>10</a:t>
            </a:r>
            <a:r>
              <a:rPr kumimoji="1" lang="ja-JP" altLang="en-US" sz="900" dirty="0">
                <a:latin typeface="メイリオ" panose="020B0604030504040204" pitchFamily="50" charset="-128"/>
                <a:ea typeface="メイリオ" panose="020B0604030504040204" pitchFamily="50" charset="-128"/>
              </a:rPr>
              <a:t>号（以下「当社」といいます</a:t>
            </a:r>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が、当社旅行業約款に基づき企画・実施する旅行であり、この旅行に参加されるお客様は当社と募集型企画旅行（以下「旅行契約」といいます）を締結することになります</a:t>
            </a:r>
          </a:p>
          <a:p>
            <a:r>
              <a:rPr kumimoji="1" lang="en-US" altLang="ja-JP" sz="900" b="1" dirty="0">
                <a:latin typeface="メイリオ" panose="020B0604030504040204" pitchFamily="50" charset="-128"/>
                <a:ea typeface="メイリオ" panose="020B0604030504040204" pitchFamily="50" charset="-128"/>
              </a:rPr>
              <a:t>2. </a:t>
            </a:r>
            <a:r>
              <a:rPr kumimoji="1" lang="ja-JP" altLang="en-US" sz="900" b="1" dirty="0">
                <a:latin typeface="メイリオ" panose="020B0604030504040204" pitchFamily="50" charset="-128"/>
                <a:ea typeface="メイリオ" panose="020B0604030504040204" pitchFamily="50" charset="-128"/>
              </a:rPr>
              <a:t>お申込み</a:t>
            </a:r>
            <a:r>
              <a:rPr kumimoji="1" lang="ja-JP" altLang="en-US" sz="900" dirty="0">
                <a:latin typeface="メイリオ" panose="020B0604030504040204" pitchFamily="50" charset="-128"/>
                <a:ea typeface="メイリオ" panose="020B0604030504040204" pitchFamily="50" charset="-128"/>
              </a:rPr>
              <a:t>　所定の申込書に所定の事項を記入の上、お１人様当たり下記の申込金を添えてお申込み頂きます。団体グループを構成する契約責任者から、旅行のお申込みがあった場合、契約の締結および解除に関する一切の代理権を有しているとみなします</a:t>
            </a:r>
          </a:p>
          <a:p>
            <a:r>
              <a:rPr kumimoji="1" lang="ja-JP" altLang="en-US" sz="900" b="1" dirty="0">
                <a:latin typeface="メイリオ" panose="020B0604030504040204" pitchFamily="50" charset="-128"/>
                <a:ea typeface="メイリオ" panose="020B0604030504040204" pitchFamily="50" charset="-128"/>
              </a:rPr>
              <a:t>３</a:t>
            </a:r>
            <a:r>
              <a:rPr kumimoji="1" lang="en-US" altLang="ja-JP" sz="900" b="1" dirty="0">
                <a:latin typeface="メイリオ" panose="020B0604030504040204" pitchFamily="50" charset="-128"/>
                <a:ea typeface="メイリオ" panose="020B0604030504040204" pitchFamily="50" charset="-128"/>
              </a:rPr>
              <a:t>. </a:t>
            </a:r>
            <a:r>
              <a:rPr kumimoji="1" lang="ja-JP" altLang="en-US" sz="900" b="1" dirty="0">
                <a:latin typeface="メイリオ" panose="020B0604030504040204" pitchFamily="50" charset="-128"/>
                <a:ea typeface="メイリオ" panose="020B0604030504040204" pitchFamily="50" charset="-128"/>
              </a:rPr>
              <a:t>旅行契約の成立時期　</a:t>
            </a:r>
            <a:r>
              <a:rPr kumimoji="1" lang="ja-JP" altLang="en-US" sz="900" dirty="0">
                <a:latin typeface="メイリオ" panose="020B0604030504040204" pitchFamily="50" charset="-128"/>
                <a:ea typeface="メイリオ" panose="020B0604030504040204" pitchFamily="50" charset="-128"/>
              </a:rPr>
              <a:t>お客様との旅行契約については、当社が旅行契約の締結を承諾し所定の申込金を　　　　　　　　　　　　　　　　　　　　　受理した時に成立するものといたします</a:t>
            </a:r>
          </a:p>
        </p:txBody>
      </p:sp>
      <p:sp>
        <p:nvSpPr>
          <p:cNvPr id="19" name="テキスト ボックス 18">
            <a:extLst>
              <a:ext uri="{FF2B5EF4-FFF2-40B4-BE49-F238E27FC236}">
                <a16:creationId xmlns:a16="http://schemas.microsoft.com/office/drawing/2014/main" id="{1A1891CF-6E70-4D91-979D-C5DCFF0639A7}"/>
              </a:ext>
            </a:extLst>
          </p:cNvPr>
          <p:cNvSpPr txBox="1"/>
          <p:nvPr/>
        </p:nvSpPr>
        <p:spPr>
          <a:xfrm>
            <a:off x="53100" y="3319191"/>
            <a:ext cx="3266952" cy="246221"/>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◎お申込金（募集型企画旅行）　お</a:t>
            </a:r>
            <a:r>
              <a:rPr kumimoji="1" lang="en-US" altLang="ja-JP" sz="1000" b="1" dirty="0">
                <a:latin typeface="メイリオ" panose="020B0604030504040204" pitchFamily="50" charset="-128"/>
                <a:ea typeface="メイリオ" panose="020B0604030504040204" pitchFamily="50" charset="-128"/>
              </a:rPr>
              <a:t>1</a:t>
            </a:r>
            <a:r>
              <a:rPr kumimoji="1" lang="ja-JP" altLang="en-US" sz="1000" b="1" dirty="0">
                <a:latin typeface="メイリオ" panose="020B0604030504040204" pitchFamily="50" charset="-128"/>
                <a:ea typeface="メイリオ" panose="020B0604030504040204" pitchFamily="50" charset="-128"/>
              </a:rPr>
              <a:t>人様当たり</a:t>
            </a:r>
          </a:p>
        </p:txBody>
      </p:sp>
      <p:graphicFrame>
        <p:nvGraphicFramePr>
          <p:cNvPr id="21" name="表 20">
            <a:extLst>
              <a:ext uri="{FF2B5EF4-FFF2-40B4-BE49-F238E27FC236}">
                <a16:creationId xmlns:a16="http://schemas.microsoft.com/office/drawing/2014/main" id="{7063D0A2-A7C2-4823-AB21-00B09845774A}"/>
              </a:ext>
            </a:extLst>
          </p:cNvPr>
          <p:cNvGraphicFramePr>
            <a:graphicFrameLocks noGrp="1"/>
          </p:cNvGraphicFramePr>
          <p:nvPr>
            <p:extLst>
              <p:ext uri="{D42A27DB-BD31-4B8C-83A1-F6EECF244321}">
                <p14:modId xmlns:p14="http://schemas.microsoft.com/office/powerpoint/2010/main" val="3236599371"/>
              </p:ext>
            </p:extLst>
          </p:nvPr>
        </p:nvGraphicFramePr>
        <p:xfrm>
          <a:off x="148816" y="3533100"/>
          <a:ext cx="3171236" cy="307078"/>
        </p:xfrm>
        <a:graphic>
          <a:graphicData uri="http://schemas.openxmlformats.org/drawingml/2006/table">
            <a:tbl>
              <a:tblPr firstRow="1" firstCol="1" bandRow="1"/>
              <a:tblGrid>
                <a:gridCol w="1029335">
                  <a:extLst>
                    <a:ext uri="{9D8B030D-6E8A-4147-A177-3AD203B41FA5}">
                      <a16:colId xmlns:a16="http://schemas.microsoft.com/office/drawing/2014/main" val="4195240578"/>
                    </a:ext>
                  </a:extLst>
                </a:gridCol>
                <a:gridCol w="2141901">
                  <a:extLst>
                    <a:ext uri="{9D8B030D-6E8A-4147-A177-3AD203B41FA5}">
                      <a16:colId xmlns:a16="http://schemas.microsoft.com/office/drawing/2014/main" val="3299419079"/>
                    </a:ext>
                  </a:extLst>
                </a:gridCol>
              </a:tblGrid>
              <a:tr h="307078">
                <a:tc>
                  <a:txBody>
                    <a:bodyPr/>
                    <a:lstStyle/>
                    <a:p>
                      <a:pPr algn="ctr">
                        <a:lnSpc>
                          <a:spcPts val="900"/>
                        </a:lnSpc>
                      </a:pPr>
                      <a:r>
                        <a:rPr lang="ja-JP" sz="800" kern="100" spc="0" dirty="0">
                          <a:effectLst/>
                          <a:latin typeface="メイリオ" panose="020B0604030504040204" pitchFamily="50" charset="-128"/>
                          <a:ea typeface="メイリオ" panose="020B0604030504040204" pitchFamily="50" charset="-128"/>
                          <a:cs typeface="Times New Roman" panose="02020603050405020304" pitchFamily="18" charset="0"/>
                        </a:rPr>
                        <a:t>お申込金</a:t>
                      </a:r>
                      <a:br>
                        <a:rPr lang="en-US"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br>
                      <a:r>
                        <a:rPr lang="en-US"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r>
                        <a:rPr lang="ja-JP"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お</a:t>
                      </a:r>
                      <a:r>
                        <a:rPr lang="en-US"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1</a:t>
                      </a:r>
                      <a:r>
                        <a:rPr lang="ja-JP"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人様に当たり</a:t>
                      </a:r>
                      <a:r>
                        <a:rPr lang="en-US" sz="800" kern="100" spc="0" dirty="0">
                          <a:solidFill>
                            <a:srgbClr val="000000"/>
                          </a:solidFill>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sz="8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R="31750" algn="ctr">
                        <a:lnSpc>
                          <a:spcPct val="150000"/>
                        </a:lnSpc>
                      </a:pPr>
                      <a:r>
                        <a:rPr lang="ja-JP" sz="800" kern="100" spc="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en-US" sz="800" kern="100" spc="0" dirty="0">
                          <a:effectLst/>
                          <a:latin typeface="メイリオ" panose="020B0604030504040204" pitchFamily="50" charset="-128"/>
                          <a:ea typeface="メイリオ" panose="020B0604030504040204" pitchFamily="50" charset="-128"/>
                          <a:cs typeface="Times New Roman" panose="02020603050405020304" pitchFamily="18" charset="0"/>
                        </a:rPr>
                        <a:t>5,000</a:t>
                      </a:r>
                      <a:r>
                        <a:rPr lang="ja-JP" sz="800" kern="100" spc="0" dirty="0">
                          <a:effectLst/>
                          <a:latin typeface="メイリオ" panose="020B0604030504040204" pitchFamily="50" charset="-128"/>
                          <a:ea typeface="メイリオ" panose="020B0604030504040204" pitchFamily="50" charset="-128"/>
                          <a:cs typeface="Times New Roman" panose="02020603050405020304" pitchFamily="18" charset="0"/>
                        </a:rPr>
                        <a:t>～旅行代金まで</a:t>
                      </a:r>
                      <a:endParaRPr lang="ja-JP" sz="1100" spc="-50" dirty="0">
                        <a:effectLst/>
                        <a:latin typeface="メイリオ" panose="020B0604030504040204" pitchFamily="50" charset="-128"/>
                        <a:ea typeface="メイリオ" panose="020B0604030504040204" pitchFamily="50" charset="-128"/>
                        <a:cs typeface="ＭＳ 明朝" panose="02020609040205080304" pitchFamily="17"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016244"/>
                  </a:ext>
                </a:extLst>
              </a:tr>
            </a:tbl>
          </a:graphicData>
        </a:graphic>
      </p:graphicFrame>
      <p:sp>
        <p:nvSpPr>
          <p:cNvPr id="22" name="テキスト ボックス 21">
            <a:extLst>
              <a:ext uri="{FF2B5EF4-FFF2-40B4-BE49-F238E27FC236}">
                <a16:creationId xmlns:a16="http://schemas.microsoft.com/office/drawing/2014/main" id="{FE5205A6-1C6B-48AC-ABE7-E5B57A405DB3}"/>
              </a:ext>
            </a:extLst>
          </p:cNvPr>
          <p:cNvSpPr txBox="1"/>
          <p:nvPr/>
        </p:nvSpPr>
        <p:spPr>
          <a:xfrm>
            <a:off x="-12202" y="3915049"/>
            <a:ext cx="6495917" cy="215444"/>
          </a:xfrm>
          <a:prstGeom prst="rect">
            <a:avLst/>
          </a:prstGeom>
          <a:noFill/>
        </p:spPr>
        <p:txBody>
          <a:bodyPr wrap="square" rtlCol="0">
            <a:spAutoFit/>
          </a:bodyPr>
          <a:lstStyle/>
          <a:p>
            <a:r>
              <a:rPr kumimoji="1" lang="ja-JP" altLang="en-US" sz="800" b="1" dirty="0">
                <a:latin typeface="メイリオ" panose="020B0604030504040204" pitchFamily="50" charset="-128"/>
                <a:ea typeface="メイリオ" panose="020B0604030504040204" pitchFamily="50" charset="-128"/>
              </a:rPr>
              <a:t>４</a:t>
            </a:r>
            <a:r>
              <a:rPr kumimoji="1" lang="en-US" altLang="ja-JP" sz="800" b="1" dirty="0">
                <a:latin typeface="メイリオ" panose="020B0604030504040204" pitchFamily="50" charset="-128"/>
                <a:ea typeface="メイリオ" panose="020B0604030504040204" pitchFamily="50" charset="-128"/>
              </a:rPr>
              <a:t>. </a:t>
            </a:r>
            <a:r>
              <a:rPr kumimoji="1" lang="ja-JP" altLang="en-US" sz="800" b="1" dirty="0">
                <a:latin typeface="メイリオ" panose="020B0604030504040204" pitchFamily="50" charset="-128"/>
                <a:ea typeface="メイリオ" panose="020B0604030504040204" pitchFamily="50" charset="-128"/>
              </a:rPr>
              <a:t>お客様による契約の解除　</a:t>
            </a:r>
            <a:r>
              <a:rPr kumimoji="1" lang="ja-JP" altLang="en-US" sz="800" dirty="0">
                <a:latin typeface="メイリオ" panose="020B0604030504040204" pitchFamily="50" charset="-128"/>
                <a:ea typeface="メイリオ" panose="020B0604030504040204" pitchFamily="50" charset="-128"/>
              </a:rPr>
              <a:t>お客様はいつでも、以下に定める取消料を支払って、旅行契約を解除することが出来ます</a:t>
            </a:r>
            <a:endParaRPr kumimoji="1" lang="en-US" altLang="ja-JP" sz="800" dirty="0">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27FDC1A8-BBE0-44D6-B5DD-8DA2CD6315CD}"/>
              </a:ext>
            </a:extLst>
          </p:cNvPr>
          <p:cNvSpPr txBox="1"/>
          <p:nvPr/>
        </p:nvSpPr>
        <p:spPr>
          <a:xfrm>
            <a:off x="148816" y="5106823"/>
            <a:ext cx="4444679" cy="215444"/>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☆当日の人員減・取消は正午までにお願いいたします</a:t>
            </a:r>
          </a:p>
        </p:txBody>
      </p:sp>
      <p:sp>
        <p:nvSpPr>
          <p:cNvPr id="24" name="テキスト ボックス 23">
            <a:extLst>
              <a:ext uri="{FF2B5EF4-FFF2-40B4-BE49-F238E27FC236}">
                <a16:creationId xmlns:a16="http://schemas.microsoft.com/office/drawing/2014/main" id="{CAE691E4-248A-4A7C-83E6-A06D5D8DE09D}"/>
              </a:ext>
            </a:extLst>
          </p:cNvPr>
          <p:cNvSpPr txBox="1"/>
          <p:nvPr/>
        </p:nvSpPr>
        <p:spPr>
          <a:xfrm>
            <a:off x="-17607" y="5289414"/>
            <a:ext cx="6846001" cy="1962076"/>
          </a:xfrm>
          <a:prstGeom prst="rect">
            <a:avLst/>
          </a:prstGeom>
          <a:noFill/>
        </p:spPr>
        <p:txBody>
          <a:bodyPr wrap="square" rtlCol="0">
            <a:spAutoFit/>
          </a:bodyPr>
          <a:lstStyle/>
          <a:p>
            <a:r>
              <a:rPr kumimoji="1" lang="en-US" altLang="ja-JP" sz="800" b="1" dirty="0">
                <a:latin typeface="メイリオ" panose="020B0604030504040204" pitchFamily="50" charset="-128"/>
                <a:ea typeface="メイリオ" panose="020B0604030504040204" pitchFamily="50" charset="-128"/>
              </a:rPr>
              <a:t>5. </a:t>
            </a:r>
            <a:r>
              <a:rPr kumimoji="1" lang="ja-JP" altLang="en-US" sz="800" b="1" dirty="0">
                <a:latin typeface="メイリオ" panose="020B0604030504040204" pitchFamily="50" charset="-128"/>
                <a:ea typeface="メイリオ" panose="020B0604030504040204" pitchFamily="50" charset="-128"/>
              </a:rPr>
              <a:t>お客様の責任　</a:t>
            </a:r>
            <a:r>
              <a:rPr kumimoji="1" lang="ja-JP" altLang="en-US" sz="800" dirty="0">
                <a:latin typeface="メイリオ" panose="020B0604030504040204" pitchFamily="50" charset="-128"/>
                <a:ea typeface="メイリオ" panose="020B0604030504040204" pitchFamily="50" charset="-128"/>
              </a:rPr>
              <a:t>お客様は、当社から提供される情報を活用し、契約書面に記載された旅行者の権利・義務、その他企画旅行契約の内容について理解するよう努めなければなりません。また、旅行開始後に、契約書面に記載された旅行サービスについて、記載内容と異なるものと認識したときは、旅行先で速やかに当社または旅行サービス提供者にその旨を申し出なければなりません</a:t>
            </a:r>
          </a:p>
          <a:p>
            <a:r>
              <a:rPr kumimoji="1" lang="ja-JP" altLang="en-US" sz="800" b="1" dirty="0">
                <a:latin typeface="メイリオ" panose="020B0604030504040204" pitchFamily="50" charset="-128"/>
                <a:ea typeface="メイリオ" panose="020B0604030504040204" pitchFamily="50" charset="-128"/>
              </a:rPr>
              <a:t>６</a:t>
            </a:r>
            <a:r>
              <a:rPr kumimoji="1" lang="en-US" altLang="ja-JP" sz="800" b="1" dirty="0">
                <a:latin typeface="メイリオ" panose="020B0604030504040204" pitchFamily="50" charset="-128"/>
                <a:ea typeface="メイリオ" panose="020B0604030504040204" pitchFamily="50" charset="-128"/>
              </a:rPr>
              <a:t>. </a:t>
            </a:r>
            <a:r>
              <a:rPr kumimoji="1" lang="ja-JP" altLang="en-US" sz="800" b="1" dirty="0">
                <a:latin typeface="メイリオ" panose="020B0604030504040204" pitchFamily="50" charset="-128"/>
                <a:ea typeface="メイリオ" panose="020B0604030504040204" pitchFamily="50" charset="-128"/>
              </a:rPr>
              <a:t>特別な配慮を必要とする方　</a:t>
            </a:r>
            <a:r>
              <a:rPr kumimoji="1" lang="ja-JP" altLang="en-US" sz="800" dirty="0">
                <a:latin typeface="メイリオ" panose="020B0604030504040204" pitchFamily="50" charset="-128"/>
                <a:ea typeface="メイリオ" panose="020B0604030504040204" pitchFamily="50" charset="-128"/>
              </a:rPr>
              <a:t>お客様の状況によっては、当社の手配内容に含まれていない特別な配慮・措置が必要となる可能性があります。詳細は別紙ご旅行条件書のお申込み条件をご確認の上、特別な配慮・措置が必要になる可能性のある方はご相談させていただきますので、事前に必ずお申出ください</a:t>
            </a:r>
          </a:p>
          <a:p>
            <a:r>
              <a:rPr kumimoji="1" lang="en-US" altLang="ja-JP" sz="800" b="1" dirty="0">
                <a:latin typeface="メイリオ" panose="020B0604030504040204" pitchFamily="50" charset="-128"/>
                <a:ea typeface="メイリオ" panose="020B0604030504040204" pitchFamily="50" charset="-128"/>
              </a:rPr>
              <a:t>7. </a:t>
            </a:r>
            <a:r>
              <a:rPr kumimoji="1" lang="ja-JP" altLang="en-US" sz="800" b="1" dirty="0">
                <a:latin typeface="メイリオ" panose="020B0604030504040204" pitchFamily="50" charset="-128"/>
                <a:ea typeface="メイリオ" panose="020B0604030504040204" pitchFamily="50" charset="-128"/>
              </a:rPr>
              <a:t>最少催行人員　</a:t>
            </a:r>
            <a:r>
              <a:rPr kumimoji="1" lang="ja-JP" altLang="en-US" sz="800" dirty="0">
                <a:latin typeface="メイリオ" panose="020B0604030504040204" pitchFamily="50" charset="-128"/>
                <a:ea typeface="メイリオ" panose="020B0604030504040204" pitchFamily="50" charset="-128"/>
              </a:rPr>
              <a:t>１名</a:t>
            </a:r>
          </a:p>
          <a:p>
            <a:r>
              <a:rPr kumimoji="1" lang="en-US" altLang="ja-JP" sz="800" b="1" dirty="0">
                <a:latin typeface="メイリオ" panose="020B0604030504040204" pitchFamily="50" charset="-128"/>
                <a:ea typeface="メイリオ" panose="020B0604030504040204" pitchFamily="50" charset="-128"/>
              </a:rPr>
              <a:t>8. </a:t>
            </a:r>
            <a:r>
              <a:rPr kumimoji="1" lang="ja-JP" altLang="en-US" sz="800" b="1" dirty="0">
                <a:latin typeface="メイリオ" panose="020B0604030504040204" pitchFamily="50" charset="-128"/>
                <a:ea typeface="メイリオ" panose="020B0604030504040204" pitchFamily="50" charset="-128"/>
              </a:rPr>
              <a:t>添乗員　</a:t>
            </a:r>
            <a:r>
              <a:rPr kumimoji="1" lang="ja-JP" altLang="en-US" sz="800" dirty="0">
                <a:latin typeface="メイリオ" panose="020B0604030504040204" pitchFamily="50" charset="-128"/>
                <a:ea typeface="メイリオ" panose="020B0604030504040204" pitchFamily="50" charset="-128"/>
              </a:rPr>
              <a:t>同行しません。お客様がご利用になる宿泊施設等は、出発日の前日までにお渡しする最終日程表（確定書面）で確認できます。旅行サービスの提供を受けるための手続きはお客様自身で行って頂きます</a:t>
            </a:r>
          </a:p>
          <a:p>
            <a:r>
              <a:rPr kumimoji="1" lang="en-US" altLang="ja-JP" sz="800" b="1" dirty="0">
                <a:latin typeface="メイリオ" panose="020B0604030504040204" pitchFamily="50" charset="-128"/>
                <a:ea typeface="メイリオ" panose="020B0604030504040204" pitchFamily="50" charset="-128"/>
              </a:rPr>
              <a:t>9. </a:t>
            </a:r>
            <a:r>
              <a:rPr kumimoji="1" lang="ja-JP" altLang="en-US" sz="800" b="1" dirty="0">
                <a:latin typeface="メイリオ" panose="020B0604030504040204" pitchFamily="50" charset="-128"/>
                <a:ea typeface="メイリオ" panose="020B0604030504040204" pitchFamily="50" charset="-128"/>
              </a:rPr>
              <a:t>個人情報の取扱い　</a:t>
            </a:r>
            <a:r>
              <a:rPr kumimoji="1" lang="ja-JP" altLang="en-US" sz="800" dirty="0">
                <a:latin typeface="メイリオ" panose="020B0604030504040204" pitchFamily="50" charset="-128"/>
                <a:ea typeface="メイリオ" panose="020B0604030504040204" pitchFamily="50" charset="-128"/>
              </a:rPr>
              <a:t>個人情報については、お客様との連絡に利用させていただくほか、旅行における運送・宿泊機関等が提供するサービスの手配・受領のための手続きに必要な範囲内で、それら運送、宿泊機関等に対し電磁的方法で送付することによって提供致します</a:t>
            </a:r>
          </a:p>
          <a:p>
            <a:r>
              <a:rPr kumimoji="1" lang="ja-JP" altLang="en-US" sz="800" b="1" dirty="0">
                <a:latin typeface="メイリオ" panose="020B0604030504040204" pitchFamily="50" charset="-128"/>
                <a:ea typeface="メイリオ" panose="020B0604030504040204" pitchFamily="50" charset="-128"/>
              </a:rPr>
              <a:t>１０</a:t>
            </a:r>
            <a:r>
              <a:rPr kumimoji="1" lang="en-US" altLang="ja-JP" sz="8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旅行条件・旅行代金の基準日　</a:t>
            </a:r>
            <a:r>
              <a:rPr kumimoji="1" lang="en-US" altLang="ja-JP" sz="800" b="1" dirty="0">
                <a:latin typeface="メイリオ" panose="020B0604030504040204" pitchFamily="50" charset="-128"/>
                <a:ea typeface="メイリオ" panose="020B0604030504040204" pitchFamily="50" charset="-128"/>
              </a:rPr>
              <a:t>2021</a:t>
            </a:r>
            <a:r>
              <a:rPr kumimoji="1" lang="ja-JP" altLang="en-US" sz="800" b="1" dirty="0">
                <a:latin typeface="メイリオ" panose="020B0604030504040204" pitchFamily="50" charset="-128"/>
                <a:ea typeface="メイリオ" panose="020B0604030504040204" pitchFamily="50" charset="-128"/>
              </a:rPr>
              <a:t>年</a:t>
            </a:r>
            <a:r>
              <a:rPr kumimoji="1" lang="en-US" altLang="ja-JP" sz="800" b="1" dirty="0">
                <a:latin typeface="メイリオ" panose="020B0604030504040204" pitchFamily="50" charset="-128"/>
                <a:ea typeface="メイリオ" panose="020B0604030504040204" pitchFamily="50" charset="-128"/>
              </a:rPr>
              <a:t>4</a:t>
            </a:r>
            <a:r>
              <a:rPr kumimoji="1" lang="ja-JP" altLang="en-US" sz="800" b="1" dirty="0">
                <a:latin typeface="メイリオ" panose="020B0604030504040204" pitchFamily="50" charset="-128"/>
                <a:ea typeface="メイリオ" panose="020B0604030504040204" pitchFamily="50" charset="-128"/>
              </a:rPr>
              <a:t>月</a:t>
            </a:r>
            <a:r>
              <a:rPr kumimoji="1" lang="en-US" altLang="ja-JP" sz="800" b="1" dirty="0">
                <a:latin typeface="メイリオ" panose="020B0604030504040204" pitchFamily="50" charset="-128"/>
                <a:ea typeface="メイリオ" panose="020B0604030504040204" pitchFamily="50" charset="-128"/>
              </a:rPr>
              <a:t>23</a:t>
            </a:r>
            <a:r>
              <a:rPr kumimoji="1" lang="ja-JP" altLang="en-US" sz="800" b="1" dirty="0">
                <a:latin typeface="メイリオ" panose="020B0604030504040204" pitchFamily="50" charset="-128"/>
                <a:ea typeface="メイリオ" panose="020B0604030504040204" pitchFamily="50" charset="-128"/>
              </a:rPr>
              <a:t>日</a:t>
            </a:r>
          </a:p>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募集型企画旅行の詳しい旅行条件は当社ホームページよりご覧いただけます</a:t>
            </a:r>
            <a:endParaRPr kumimoji="1" lang="en-US" altLang="ja-JP" sz="800" dirty="0">
              <a:latin typeface="メイリオ" panose="020B0604030504040204" pitchFamily="50" charset="-128"/>
              <a:ea typeface="メイリオ" panose="020B0604030504040204" pitchFamily="50" charset="-128"/>
            </a:endParaRPr>
          </a:p>
          <a:p>
            <a:pPr marL="127000" algn="l">
              <a:lnSpc>
                <a:spcPts val="900"/>
              </a:lnSpc>
            </a:pPr>
            <a:r>
              <a:rPr lang="en-US" altLang="ja-JP" sz="900" u="sng" kern="100" spc="0" dirty="0">
                <a:solidFill>
                  <a:srgbClr val="0000FF"/>
                </a:solidFill>
                <a:effectLst/>
                <a:latin typeface="メイリオ" panose="020B0604030504040204" pitchFamily="50" charset="-128"/>
                <a:ea typeface="メイリオ" panose="020B0604030504040204" pitchFamily="50" charset="-128"/>
                <a:cs typeface="Times New Roman" panose="02020603050405020304" pitchFamily="18" charset="0"/>
                <a:hlinkClick r:id="rId2"/>
              </a:rPr>
              <a:t>https://keio.tabibako.net/assets/pdf/conditions_kokunai_boshuu.pdf</a:t>
            </a:r>
            <a:endParaRPr lang="ja-JP" altLang="ja-JP" sz="900" spc="-50" dirty="0">
              <a:effectLst/>
              <a:latin typeface="メイリオ" panose="020B0604030504040204" pitchFamily="50" charset="-128"/>
              <a:ea typeface="メイリオ" panose="020B0604030504040204" pitchFamily="50" charset="-128"/>
              <a:cs typeface="ＭＳ 明朝" panose="02020609040205080304" pitchFamily="17" charset="-128"/>
            </a:endParaRPr>
          </a:p>
          <a:p>
            <a:endParaRPr kumimoji="1" lang="ja-JP" altLang="en-US" sz="10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648F0198-6EFD-4BB3-9F01-78A638BFA651}"/>
              </a:ext>
            </a:extLst>
          </p:cNvPr>
          <p:cNvSpPr txBox="1"/>
          <p:nvPr/>
        </p:nvSpPr>
        <p:spPr>
          <a:xfrm>
            <a:off x="148816" y="7127140"/>
            <a:ext cx="1585732" cy="230832"/>
          </a:xfrm>
          <a:prstGeom prst="rect">
            <a:avLst/>
          </a:prstGeom>
          <a:noFill/>
        </p:spPr>
        <p:txBody>
          <a:bodyPr wrap="square" rtlCol="0">
            <a:spAutoFit/>
          </a:bodyPr>
          <a:lstStyle/>
          <a:p>
            <a:r>
              <a:rPr kumimoji="1" lang="en-US" altLang="ja-JP" sz="900" dirty="0">
                <a:latin typeface="メイリオ" panose="020B0604030504040204" pitchFamily="50" charset="-128"/>
                <a:ea typeface="メイリオ" panose="020B0604030504040204" pitchFamily="50" charset="-128"/>
              </a:rPr>
              <a:t>【</a:t>
            </a:r>
            <a:r>
              <a:rPr kumimoji="1" lang="ja-JP" altLang="en-US" sz="900" dirty="0">
                <a:latin typeface="メイリオ" panose="020B0604030504040204" pitchFamily="50" charset="-128"/>
                <a:ea typeface="メイリオ" panose="020B0604030504040204" pitchFamily="50" charset="-128"/>
              </a:rPr>
              <a:t>お申込み・お問合せ</a:t>
            </a:r>
            <a:r>
              <a:rPr kumimoji="1" lang="en-US" altLang="ja-JP" sz="900" dirty="0">
                <a:latin typeface="メイリオ" panose="020B0604030504040204" pitchFamily="50" charset="-128"/>
                <a:ea typeface="メイリオ" panose="020B0604030504040204" pitchFamily="50" charset="-128"/>
              </a:rPr>
              <a:t>】</a:t>
            </a:r>
            <a:endParaRPr kumimoji="1" lang="ja-JP" altLang="en-US" sz="9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60528902-AF8B-4F18-A040-F085B9E40561}"/>
              </a:ext>
            </a:extLst>
          </p:cNvPr>
          <p:cNvSpPr txBox="1"/>
          <p:nvPr/>
        </p:nvSpPr>
        <p:spPr>
          <a:xfrm>
            <a:off x="221578" y="7353342"/>
            <a:ext cx="3460832" cy="1200329"/>
          </a:xfrm>
          <a:prstGeom prst="rect">
            <a:avLst/>
          </a:prstGeom>
          <a:noFill/>
          <a:ln w="12700">
            <a:solidFill>
              <a:schemeClr val="tx1"/>
            </a:solidFill>
          </a:ln>
        </p:spPr>
        <p:txBody>
          <a:bodyPr wrap="square" rtlCol="0">
            <a:spAutoFit/>
          </a:bodyPr>
          <a:lstStyle/>
          <a:p>
            <a:r>
              <a:rPr kumimoji="1" lang="ja-JP" altLang="en-US" sz="800" b="1" dirty="0">
                <a:latin typeface="メイリオ" panose="020B0604030504040204" pitchFamily="50" charset="-128"/>
                <a:ea typeface="メイリオ" panose="020B0604030504040204" pitchFamily="50" charset="-128"/>
              </a:rPr>
              <a:t>旅行企画・実施　</a:t>
            </a:r>
          </a:p>
          <a:p>
            <a:r>
              <a:rPr kumimoji="1" lang="ja-JP" altLang="en-US" sz="800" b="1" dirty="0">
                <a:latin typeface="メイリオ" panose="020B0604030504040204" pitchFamily="50" charset="-128"/>
                <a:ea typeface="メイリオ" panose="020B0604030504040204" pitchFamily="50" charset="-128"/>
              </a:rPr>
              <a:t>京王観光株式会社 東京中央支店</a:t>
            </a:r>
          </a:p>
          <a:p>
            <a:r>
              <a:rPr kumimoji="1" lang="ja-JP" altLang="en-US" sz="800" dirty="0">
                <a:latin typeface="メイリオ" panose="020B0604030504040204" pitchFamily="50" charset="-128"/>
                <a:ea typeface="メイリオ" panose="020B0604030504040204" pitchFamily="50" charset="-128"/>
              </a:rPr>
              <a:t>観光庁長官登録旅行業第</a:t>
            </a:r>
            <a:r>
              <a:rPr kumimoji="1" lang="en-US" altLang="ja-JP" sz="800" dirty="0">
                <a:latin typeface="メイリオ" panose="020B0604030504040204" pitchFamily="50" charset="-128"/>
                <a:ea typeface="メイリオ" panose="020B0604030504040204" pitchFamily="50" charset="-128"/>
              </a:rPr>
              <a:t>10</a:t>
            </a:r>
            <a:r>
              <a:rPr kumimoji="1" lang="ja-JP" altLang="en-US" sz="800" dirty="0">
                <a:latin typeface="メイリオ" panose="020B0604030504040204" pitchFamily="50" charset="-128"/>
                <a:ea typeface="メイリオ" panose="020B0604030504040204" pitchFamily="50" charset="-128"/>
              </a:rPr>
              <a:t>号　 一般社団法人 日本旅行業協会正会員</a:t>
            </a:r>
          </a:p>
          <a:p>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160‐0022</a:t>
            </a:r>
            <a:r>
              <a:rPr kumimoji="1" lang="ja-JP" altLang="en-US" sz="800" dirty="0">
                <a:latin typeface="メイリオ" panose="020B0604030504040204" pitchFamily="50" charset="-128"/>
                <a:ea typeface="メイリオ" panose="020B0604030504040204" pitchFamily="50" charset="-128"/>
              </a:rPr>
              <a:t>　東京都新宿区新宿２</a:t>
            </a:r>
            <a:r>
              <a:rPr kumimoji="1" lang="en-US" altLang="ja-JP" sz="800" dirty="0">
                <a:latin typeface="メイリオ" panose="020B0604030504040204" pitchFamily="50" charset="-128"/>
                <a:ea typeface="メイリオ" panose="020B0604030504040204" pitchFamily="50" charset="-128"/>
              </a:rPr>
              <a:t>-3-10 </a:t>
            </a:r>
            <a:r>
              <a:rPr kumimoji="1" lang="ja-JP" altLang="en-US" sz="800" dirty="0">
                <a:latin typeface="メイリオ" panose="020B0604030504040204" pitchFamily="50" charset="-128"/>
                <a:ea typeface="メイリオ" panose="020B0604030504040204" pitchFamily="50" charset="-128"/>
              </a:rPr>
              <a:t>新宿御苑ビル２Ｆ</a:t>
            </a:r>
          </a:p>
          <a:p>
            <a:r>
              <a:rPr kumimoji="1" lang="ja-JP" altLang="en-US" sz="800" dirty="0">
                <a:latin typeface="メイリオ" panose="020B0604030504040204" pitchFamily="50" charset="-128"/>
                <a:ea typeface="メイリオ" panose="020B0604030504040204" pitchFamily="50" charset="-128"/>
              </a:rPr>
              <a:t>ＴＥＬ０３－５３１２－６５４０  ＦＡＸ０３－５３７９－０７４０</a:t>
            </a:r>
          </a:p>
          <a:p>
            <a:r>
              <a:rPr kumimoji="1" lang="ja-JP" altLang="en-US" sz="800" dirty="0">
                <a:latin typeface="メイリオ" panose="020B0604030504040204" pitchFamily="50" charset="-128"/>
                <a:ea typeface="メイリオ" panose="020B0604030504040204" pitchFamily="50" charset="-128"/>
              </a:rPr>
              <a:t>Ｅ－ｍａｉｌ：</a:t>
            </a:r>
            <a:r>
              <a:rPr kumimoji="1" lang="en-US" altLang="ja-JP" sz="800" dirty="0">
                <a:latin typeface="メイリオ" panose="020B0604030504040204" pitchFamily="50" charset="-128"/>
                <a:ea typeface="メイリオ" panose="020B0604030504040204" pitchFamily="50" charset="-128"/>
              </a:rPr>
              <a:t>diving@keio-kanko.co.jp</a:t>
            </a:r>
          </a:p>
          <a:p>
            <a:r>
              <a:rPr kumimoji="1" lang="ja-JP" altLang="en-US" sz="800" dirty="0">
                <a:latin typeface="メイリオ" panose="020B0604030504040204" pitchFamily="50" charset="-128"/>
                <a:ea typeface="メイリオ" panose="020B0604030504040204" pitchFamily="50" charset="-128"/>
              </a:rPr>
              <a:t>営業日・営業時間  月曜日～金曜日　</a:t>
            </a:r>
            <a:r>
              <a:rPr kumimoji="1" lang="en-US" altLang="ja-JP" sz="800" dirty="0">
                <a:latin typeface="メイリオ" panose="020B0604030504040204" pitchFamily="50" charset="-128"/>
                <a:ea typeface="メイリオ" panose="020B0604030504040204" pitchFamily="50" charset="-128"/>
              </a:rPr>
              <a:t>9</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00</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18</a:t>
            </a:r>
            <a:r>
              <a:rPr kumimoji="1" lang="ja-JP" altLang="en-US" sz="800" dirty="0">
                <a:latin typeface="メイリオ" panose="020B0604030504040204" pitchFamily="50" charset="-128"/>
                <a:ea typeface="メイリオ" panose="020B0604030504040204" pitchFamily="50" charset="-128"/>
              </a:rPr>
              <a:t>：</a:t>
            </a:r>
            <a:r>
              <a:rPr kumimoji="1" lang="en-US" altLang="ja-JP" sz="800" dirty="0">
                <a:latin typeface="メイリオ" panose="020B0604030504040204" pitchFamily="50" charset="-128"/>
                <a:ea typeface="メイリオ" panose="020B0604030504040204" pitchFamily="50" charset="-128"/>
              </a:rPr>
              <a:t>00</a:t>
            </a:r>
          </a:p>
          <a:p>
            <a:r>
              <a:rPr kumimoji="1" lang="ja-JP" altLang="en-US" sz="800" dirty="0">
                <a:latin typeface="メイリオ" panose="020B0604030504040204" pitchFamily="50" charset="-128"/>
                <a:ea typeface="メイリオ" panose="020B0604030504040204" pitchFamily="50" charset="-128"/>
              </a:rPr>
              <a:t>総合旅行業務取扱管理者：原 祥造　　</a:t>
            </a:r>
          </a:p>
          <a:p>
            <a:r>
              <a:rPr kumimoji="1" lang="ja-JP" altLang="en-US" sz="800" dirty="0">
                <a:latin typeface="メイリオ" panose="020B0604030504040204" pitchFamily="50" charset="-128"/>
                <a:ea typeface="メイリオ" panose="020B0604030504040204" pitchFamily="50" charset="-128"/>
              </a:rPr>
              <a:t>担当者：菊地　広明・川上　等子</a:t>
            </a:r>
          </a:p>
        </p:txBody>
      </p:sp>
      <p:pic>
        <p:nvPicPr>
          <p:cNvPr id="15" name="図 10">
            <a:extLst>
              <a:ext uri="{FF2B5EF4-FFF2-40B4-BE49-F238E27FC236}">
                <a16:creationId xmlns:a16="http://schemas.microsoft.com/office/drawing/2014/main" id="{1BAAAC66-37D5-4EAC-A1EA-914A650F00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4973" y="7353342"/>
            <a:ext cx="1347701" cy="34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21">
            <a:extLst>
              <a:ext uri="{FF2B5EF4-FFF2-40B4-BE49-F238E27FC236}">
                <a16:creationId xmlns:a16="http://schemas.microsoft.com/office/drawing/2014/main" id="{9B90873F-B31F-473C-8672-5AF68BB5E8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6743" y="7799331"/>
            <a:ext cx="1264160" cy="366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テキスト ボックス 19">
            <a:extLst>
              <a:ext uri="{FF2B5EF4-FFF2-40B4-BE49-F238E27FC236}">
                <a16:creationId xmlns:a16="http://schemas.microsoft.com/office/drawing/2014/main" id="{BB4BF100-177B-4029-BC5D-BF249F8F03D9}"/>
              </a:ext>
            </a:extLst>
          </p:cNvPr>
          <p:cNvSpPr txBox="1"/>
          <p:nvPr/>
        </p:nvSpPr>
        <p:spPr>
          <a:xfrm>
            <a:off x="221578" y="8655523"/>
            <a:ext cx="4861368" cy="338554"/>
          </a:xfrm>
          <a:prstGeom prst="rect">
            <a:avLst/>
          </a:prstGeom>
          <a:no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　旅行業務取扱管理者とは</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お客様の旅行を取扱う営業所での取引の責任者です。</a:t>
            </a:r>
          </a:p>
          <a:p>
            <a:r>
              <a:rPr kumimoji="1" lang="ja-JP" altLang="en-US" sz="800" dirty="0">
                <a:latin typeface="メイリオ" panose="020B0604030504040204" pitchFamily="50" charset="-128"/>
                <a:ea typeface="メイリオ" panose="020B0604030504040204" pitchFamily="50" charset="-128"/>
              </a:rPr>
              <a:t>この旅行の契約に関して不明な点がありましたら</a:t>
            </a: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ご遠慮なく上記旅行業務取扱管理者にお尋ね下さい</a:t>
            </a:r>
          </a:p>
        </p:txBody>
      </p:sp>
      <p:sp>
        <p:nvSpPr>
          <p:cNvPr id="27" name="テキスト ボックス 26">
            <a:extLst>
              <a:ext uri="{FF2B5EF4-FFF2-40B4-BE49-F238E27FC236}">
                <a16:creationId xmlns:a16="http://schemas.microsoft.com/office/drawing/2014/main" id="{0DC18A1E-C619-43A8-9809-7378103D3167}"/>
              </a:ext>
            </a:extLst>
          </p:cNvPr>
          <p:cNvSpPr txBox="1"/>
          <p:nvPr/>
        </p:nvSpPr>
        <p:spPr>
          <a:xfrm>
            <a:off x="5320903" y="8378524"/>
            <a:ext cx="1264160" cy="276999"/>
          </a:xfrm>
          <a:prstGeom prst="rect">
            <a:avLst/>
          </a:prstGeom>
          <a:noFill/>
          <a:ln w="3175">
            <a:solidFill>
              <a:schemeClr val="tx1"/>
            </a:solidFill>
          </a:ln>
        </p:spPr>
        <p:txBody>
          <a:bodyPr wrap="square">
            <a:spAutoFit/>
          </a:bodyPr>
          <a:lstStyle/>
          <a:p>
            <a:pPr algn="ctr"/>
            <a:r>
              <a:rPr lang="en-US" altLang="ja-JP" sz="1200" dirty="0">
                <a:latin typeface="メイリオ" panose="020B0604030504040204" pitchFamily="50" charset="-128"/>
                <a:ea typeface="メイリオ" panose="020B0604030504040204" pitchFamily="50" charset="-128"/>
              </a:rPr>
              <a:t>A21D-008</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90392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EE03D1-7A45-41BC-810A-6A77B69B2491}"/>
              </a:ext>
            </a:extLst>
          </p:cNvPr>
          <p:cNvSpPr txBox="1"/>
          <p:nvPr/>
        </p:nvSpPr>
        <p:spPr>
          <a:xfrm>
            <a:off x="283581" y="216203"/>
            <a:ext cx="6724890" cy="1015663"/>
          </a:xfrm>
          <a:prstGeom prst="rect">
            <a:avLst/>
          </a:prstGeom>
          <a:noFill/>
        </p:spPr>
        <p:txBody>
          <a:bodyPr wrap="square" rtlCol="0" anchor="ctr">
            <a:spAutoFit/>
          </a:bodyPr>
          <a:lstStyle/>
          <a:p>
            <a:pPr algn="ctr"/>
            <a:r>
              <a:rPr kumimoji="1" lang="ja-JP" altLang="en-US" sz="2000" b="1" dirty="0">
                <a:latin typeface="メイリオ" panose="020B0604030504040204" pitchFamily="50" charset="-128"/>
                <a:ea typeface="メイリオ" panose="020B0604030504040204" pitchFamily="50" charset="-128"/>
              </a:rPr>
              <a:t>第</a:t>
            </a:r>
            <a:r>
              <a:rPr kumimoji="1" lang="en-US" altLang="ja-JP" sz="2000" b="1" dirty="0">
                <a:latin typeface="メイリオ" panose="020B0604030504040204" pitchFamily="50" charset="-128"/>
                <a:ea typeface="メイリオ" panose="020B0604030504040204" pitchFamily="50" charset="-128"/>
              </a:rPr>
              <a:t>44</a:t>
            </a:r>
            <a:r>
              <a:rPr kumimoji="1" lang="ja-JP" altLang="en-US" sz="2000" b="1" dirty="0">
                <a:latin typeface="メイリオ" panose="020B0604030504040204" pitchFamily="50" charset="-128"/>
                <a:ea typeface="メイリオ" panose="020B0604030504040204" pitchFamily="50" charset="-128"/>
              </a:rPr>
              <a:t>回全国</a:t>
            </a:r>
            <a:r>
              <a:rPr kumimoji="1" lang="en-US" altLang="ja-JP" sz="2000" b="1" dirty="0">
                <a:latin typeface="メイリオ" panose="020B0604030504040204" pitchFamily="50" charset="-128"/>
                <a:ea typeface="メイリオ" panose="020B0604030504040204" pitchFamily="50" charset="-128"/>
              </a:rPr>
              <a:t>JOC</a:t>
            </a:r>
            <a:r>
              <a:rPr kumimoji="1" lang="ja-JP" altLang="en-US" sz="2000" b="1" dirty="0">
                <a:latin typeface="メイリオ" panose="020B0604030504040204" pitchFamily="50" charset="-128"/>
                <a:ea typeface="メイリオ" panose="020B0604030504040204" pitchFamily="50" charset="-128"/>
              </a:rPr>
              <a:t>ジュニアオリンピックカップ</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夏季水泳競技大会（飛込競技）</a:t>
            </a:r>
            <a:endParaRPr kumimoji="1" lang="en-US" altLang="ja-JP" sz="2000" b="1" dirty="0">
              <a:latin typeface="メイリオ" panose="020B0604030504040204" pitchFamily="50" charset="-128"/>
              <a:ea typeface="メイリオ" panose="020B0604030504040204" pitchFamily="50" charset="-128"/>
            </a:endParaRPr>
          </a:p>
          <a:p>
            <a:pPr algn="ctr"/>
            <a:r>
              <a:rPr kumimoji="1" lang="ja-JP" altLang="en-US" sz="2000" b="1" dirty="0">
                <a:latin typeface="メイリオ" panose="020B0604030504040204" pitchFamily="50" charset="-128"/>
                <a:ea typeface="メイリオ" panose="020B0604030504040204" pitchFamily="50" charset="-128"/>
              </a:rPr>
              <a:t>交通機関の手配およびお弁当手配のご案内</a:t>
            </a:r>
          </a:p>
        </p:txBody>
      </p:sp>
      <p:sp>
        <p:nvSpPr>
          <p:cNvPr id="5" name="テキスト ボックス 4">
            <a:extLst>
              <a:ext uri="{FF2B5EF4-FFF2-40B4-BE49-F238E27FC236}">
                <a16:creationId xmlns:a16="http://schemas.microsoft.com/office/drawing/2014/main" id="{BA0A5C57-8C5F-46A4-BA36-C7546BEFC88C}"/>
              </a:ext>
            </a:extLst>
          </p:cNvPr>
          <p:cNvSpPr txBox="1"/>
          <p:nvPr/>
        </p:nvSpPr>
        <p:spPr>
          <a:xfrm>
            <a:off x="532436" y="1355701"/>
            <a:ext cx="4294207" cy="646331"/>
          </a:xfrm>
          <a:prstGeom prst="rect">
            <a:avLst/>
          </a:prstGeom>
          <a:noFill/>
        </p:spPr>
        <p:txBody>
          <a:bodyPr wrap="square" rtlCol="0">
            <a:spAutoFit/>
          </a:bodyPr>
          <a:lstStyle/>
          <a:p>
            <a:r>
              <a:rPr kumimoji="1" lang="ja-JP" altLang="en-US" sz="1200" b="1" u="sng" dirty="0">
                <a:latin typeface="メイリオ" panose="020B0604030504040204" pitchFamily="50" charset="-128"/>
                <a:ea typeface="メイリオ" panose="020B0604030504040204" pitchFamily="50" charset="-128"/>
              </a:rPr>
              <a:t>交通のご案内</a:t>
            </a:r>
            <a:r>
              <a:rPr kumimoji="1" lang="en-US" altLang="ja-JP" sz="1200" b="1" u="sng" dirty="0">
                <a:latin typeface="メイリオ" panose="020B0604030504040204" pitchFamily="50" charset="-128"/>
                <a:ea typeface="メイリオ" panose="020B0604030504040204" pitchFamily="50" charset="-128"/>
              </a:rPr>
              <a:t>【</a:t>
            </a:r>
            <a:r>
              <a:rPr kumimoji="1" lang="ja-JP" altLang="en-US" sz="1200" b="1" u="sng" dirty="0">
                <a:latin typeface="メイリオ" panose="020B0604030504040204" pitchFamily="50" charset="-128"/>
                <a:ea typeface="メイリオ" panose="020B0604030504040204" pitchFamily="50" charset="-128"/>
              </a:rPr>
              <a:t>手配旅行</a:t>
            </a:r>
            <a:r>
              <a:rPr kumimoji="1" lang="en-US" altLang="ja-JP" sz="1200" b="1" u="sng"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京王観光では各種交通機関の手配が可能です。</a:t>
            </a:r>
          </a:p>
          <a:p>
            <a:r>
              <a:rPr kumimoji="1" lang="ja-JP" altLang="en-US" sz="1200" dirty="0">
                <a:latin typeface="メイリオ" panose="020B0604030504040204" pitchFamily="50" charset="-128"/>
                <a:ea typeface="メイリオ" panose="020B0604030504040204" pitchFamily="50" charset="-128"/>
              </a:rPr>
              <a:t>ご希望の内容をご連絡頂ければお手配致します。</a:t>
            </a:r>
            <a:endParaRPr kumimoji="1" lang="ja-JP" altLang="en-US" sz="105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FF0D13AE-B62E-4812-868E-7B1EA9BF9133}"/>
              </a:ext>
            </a:extLst>
          </p:cNvPr>
          <p:cNvSpPr txBox="1"/>
          <p:nvPr/>
        </p:nvSpPr>
        <p:spPr>
          <a:xfrm>
            <a:off x="561366" y="2187424"/>
            <a:ext cx="4618299" cy="646331"/>
          </a:xfrm>
          <a:prstGeom prst="rect">
            <a:avLst/>
          </a:prstGeom>
          <a:noFill/>
        </p:spPr>
        <p:txBody>
          <a:bodyPr wrap="square" rtlCol="0">
            <a:spAutoFit/>
          </a:bodyPr>
          <a:lstStyle/>
          <a:p>
            <a:r>
              <a:rPr kumimoji="1" lang="ja-JP" altLang="en-US" sz="1200" b="1" u="sng" dirty="0">
                <a:latin typeface="メイリオ" panose="020B0604030504040204" pitchFamily="50" charset="-128"/>
                <a:ea typeface="メイリオ" panose="020B0604030504040204" pitchFamily="50" charset="-128"/>
              </a:rPr>
              <a:t>交通機関の≪取消料について</a:t>
            </a:r>
            <a:r>
              <a:rPr kumimoji="1" lang="en-US" altLang="ja-JP" sz="1200" b="1" u="sng" dirty="0">
                <a:latin typeface="メイリオ" panose="020B0604030504040204" pitchFamily="50" charset="-128"/>
                <a:ea typeface="メイリオ" panose="020B0604030504040204" pitchFamily="50" charset="-128"/>
              </a:rPr>
              <a:t>【</a:t>
            </a:r>
            <a:r>
              <a:rPr kumimoji="1" lang="ja-JP" altLang="en-US" sz="1200" b="1" u="sng" dirty="0">
                <a:latin typeface="メイリオ" panose="020B0604030504040204" pitchFamily="50" charset="-128"/>
                <a:ea typeface="メイリオ" panose="020B0604030504040204" pitchFamily="50" charset="-128"/>
              </a:rPr>
              <a:t>手配旅行</a:t>
            </a:r>
            <a:r>
              <a:rPr kumimoji="1" lang="en-US" altLang="ja-JP" sz="1200" b="1" u="sng"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交通機関の取消料は運送会社の定めた取消料となります</a:t>
            </a:r>
          </a:p>
          <a:p>
            <a:r>
              <a:rPr kumimoji="1" lang="ja-JP" altLang="en-US" sz="1200" dirty="0">
                <a:latin typeface="メイリオ" panose="020B0604030504040204" pitchFamily="50" charset="-128"/>
                <a:ea typeface="メイリオ" panose="020B0604030504040204" pitchFamily="50" charset="-128"/>
              </a:rPr>
              <a:t>　（宿泊プランの取扱条件とは異なりますのでご注意ください）</a:t>
            </a:r>
          </a:p>
        </p:txBody>
      </p:sp>
      <p:sp>
        <p:nvSpPr>
          <p:cNvPr id="7" name="テキスト ボックス 6">
            <a:extLst>
              <a:ext uri="{FF2B5EF4-FFF2-40B4-BE49-F238E27FC236}">
                <a16:creationId xmlns:a16="http://schemas.microsoft.com/office/drawing/2014/main" id="{B130CF3C-8A50-443E-9A86-AD476420F829}"/>
              </a:ext>
            </a:extLst>
          </p:cNvPr>
          <p:cNvSpPr txBox="1"/>
          <p:nvPr/>
        </p:nvSpPr>
        <p:spPr>
          <a:xfrm>
            <a:off x="613453" y="3113953"/>
            <a:ext cx="5137642" cy="461665"/>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手配旅行契約の詳しい旅行条件は、当社ホームページよりご覧下さい</a:t>
            </a:r>
            <a:endParaRPr kumimoji="1" lang="en-US" altLang="ja-JP" sz="1200" dirty="0">
              <a:latin typeface="メイリオ" panose="020B0604030504040204" pitchFamily="50" charset="-128"/>
              <a:ea typeface="メイリオ" panose="020B0604030504040204" pitchFamily="50" charset="-128"/>
            </a:endParaRPr>
          </a:p>
          <a:p>
            <a:r>
              <a:rPr lang="en-US" altLang="ja-JP" sz="1200" u="sng" spc="-50" dirty="0">
                <a:solidFill>
                  <a:srgbClr val="0000FF"/>
                </a:solidFill>
                <a:effectLst/>
                <a:latin typeface="メイリオ" panose="020B0604030504040204" pitchFamily="50" charset="-128"/>
                <a:ea typeface="メイリオ" panose="020B0604030504040204" pitchFamily="50" charset="-128"/>
                <a:cs typeface="ＭＳ 明朝" panose="02020609040205080304" pitchFamily="17" charset="-128"/>
                <a:hlinkClick r:id="rId2"/>
              </a:rPr>
              <a:t>https://keio.tabibako.net/assets/pdf/conditions_tehai.pdf</a:t>
            </a:r>
            <a:endParaRPr kumimoji="1" lang="ja-JP" altLang="en-US" sz="1200"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EF13B4D-815A-47B6-9440-8C412F45456D}"/>
              </a:ext>
            </a:extLst>
          </p:cNvPr>
          <p:cNvSpPr txBox="1"/>
          <p:nvPr/>
        </p:nvSpPr>
        <p:spPr>
          <a:xfrm>
            <a:off x="659757" y="3958542"/>
            <a:ext cx="3659579" cy="646331"/>
          </a:xfrm>
          <a:prstGeom prst="rect">
            <a:avLst/>
          </a:prstGeom>
          <a:noFill/>
        </p:spPr>
        <p:txBody>
          <a:bodyPr wrap="square" rtlCol="0">
            <a:spAutoFit/>
          </a:bodyPr>
          <a:lstStyle/>
          <a:p>
            <a:r>
              <a:rPr kumimoji="1" lang="ja-JP" altLang="en-US" sz="1200" b="1" u="sng" dirty="0">
                <a:latin typeface="メイリオ" panose="020B0604030504040204" pitchFamily="50" charset="-128"/>
                <a:ea typeface="メイリオ" panose="020B0604030504040204" pitchFamily="50" charset="-128"/>
              </a:rPr>
              <a:t>お弁当手配ご案内</a:t>
            </a:r>
            <a:r>
              <a:rPr kumimoji="1" lang="en-US" altLang="ja-JP" sz="1200" b="1" u="sng" dirty="0">
                <a:latin typeface="メイリオ" panose="020B0604030504040204" pitchFamily="50" charset="-128"/>
                <a:ea typeface="メイリオ" panose="020B0604030504040204" pitchFamily="50" charset="-128"/>
              </a:rPr>
              <a:t>【</a:t>
            </a:r>
            <a:r>
              <a:rPr kumimoji="1" lang="ja-JP" altLang="en-US" sz="1200" b="1" u="sng" dirty="0">
                <a:latin typeface="メイリオ" panose="020B0604030504040204" pitchFamily="50" charset="-128"/>
                <a:ea typeface="メイリオ" panose="020B0604030504040204" pitchFamily="50" charset="-128"/>
              </a:rPr>
              <a:t>旅行以外の契約</a:t>
            </a:r>
            <a:r>
              <a:rPr kumimoji="1" lang="en-US" altLang="ja-JP" sz="1200" b="1" u="sng"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　　　　　</a:t>
            </a:r>
            <a:r>
              <a:rPr kumimoji="1" lang="ja-JP" altLang="en-US" sz="1200" b="1" dirty="0">
                <a:latin typeface="メイリオ" panose="020B0604030504040204" pitchFamily="50" charset="-128"/>
                <a:ea typeface="メイリオ" panose="020B0604030504040204" pitchFamily="50" charset="-128"/>
              </a:rPr>
              <a:t>１個　９００円（税込）お茶付き</a:t>
            </a:r>
            <a:endParaRPr kumimoji="1" lang="en-US" altLang="ja-JP" sz="1200" b="1"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お弁当は所定の申込書にて受付を致します</a:t>
            </a:r>
          </a:p>
        </p:txBody>
      </p:sp>
      <p:sp>
        <p:nvSpPr>
          <p:cNvPr id="9" name="テキスト ボックス 8">
            <a:extLst>
              <a:ext uri="{FF2B5EF4-FFF2-40B4-BE49-F238E27FC236}">
                <a16:creationId xmlns:a16="http://schemas.microsoft.com/office/drawing/2014/main" id="{97F7958E-95A2-47A5-A17B-47496BD2D404}"/>
              </a:ext>
            </a:extLst>
          </p:cNvPr>
          <p:cNvSpPr txBox="1"/>
          <p:nvPr/>
        </p:nvSpPr>
        <p:spPr>
          <a:xfrm>
            <a:off x="613458" y="4966194"/>
            <a:ext cx="5521124" cy="830997"/>
          </a:xfrm>
          <a:prstGeom prst="rect">
            <a:avLst/>
          </a:prstGeom>
          <a:noFill/>
        </p:spPr>
        <p:txBody>
          <a:bodyPr wrap="square" rtlCol="0">
            <a:spAutoFit/>
          </a:bodyPr>
          <a:lstStyle/>
          <a:p>
            <a:r>
              <a:rPr kumimoji="1" lang="ja-JP" altLang="en-US" sz="1200" b="1" u="sng" dirty="0">
                <a:latin typeface="メイリオ" panose="020B0604030504040204" pitchFamily="50" charset="-128"/>
                <a:ea typeface="メイリオ" panose="020B0604030504040204" pitchFamily="50" charset="-128"/>
              </a:rPr>
              <a:t>お弁当の≪取消料について</a:t>
            </a:r>
            <a:r>
              <a:rPr kumimoji="1" lang="en-US" altLang="ja-JP" sz="1200" b="1" u="sng" dirty="0">
                <a:latin typeface="メイリオ" panose="020B0604030504040204" pitchFamily="50" charset="-128"/>
                <a:ea typeface="メイリオ" panose="020B0604030504040204" pitchFamily="50" charset="-128"/>
              </a:rPr>
              <a:t>【</a:t>
            </a:r>
            <a:r>
              <a:rPr kumimoji="1" lang="ja-JP" altLang="en-US" sz="1200" b="1" u="sng" dirty="0">
                <a:latin typeface="メイリオ" panose="020B0604030504040204" pitchFamily="50" charset="-128"/>
                <a:ea typeface="メイリオ" panose="020B0604030504040204" pitchFamily="50" charset="-128"/>
              </a:rPr>
              <a:t>旅行以外の契約</a:t>
            </a:r>
            <a:r>
              <a:rPr kumimoji="1" lang="en-US" altLang="ja-JP" sz="1200" b="1" u="sng"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前日１０時までのキャンセル　⇒　無料</a:t>
            </a:r>
          </a:p>
          <a:p>
            <a:r>
              <a:rPr kumimoji="1" lang="ja-JP" altLang="en-US" sz="1200" dirty="0">
                <a:latin typeface="メイリオ" panose="020B0604030504040204" pitchFamily="50" charset="-128"/>
                <a:ea typeface="メイリオ" panose="020B0604030504040204" pitchFamily="50" charset="-128"/>
              </a:rPr>
              <a:t>前日１０時以降のキャンセル　⇒　１００％</a:t>
            </a:r>
          </a:p>
          <a:p>
            <a:r>
              <a:rPr kumimoji="1" lang="ja-JP" altLang="en-US" sz="1200" dirty="0">
                <a:latin typeface="メイリオ" panose="020B0604030504040204" pitchFamily="50" charset="-128"/>
                <a:ea typeface="メイリオ" panose="020B0604030504040204" pitchFamily="50" charset="-128"/>
              </a:rPr>
              <a:t>（宿泊プランの取消条件とは異なりますのでご注意ください）</a:t>
            </a:r>
            <a:endParaRPr kumimoji="1" lang="ja-JP" altLang="en-US" sz="10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C1D84E5E-5996-4BA5-9B10-6B1843038A6B}"/>
              </a:ext>
            </a:extLst>
          </p:cNvPr>
          <p:cNvSpPr txBox="1"/>
          <p:nvPr/>
        </p:nvSpPr>
        <p:spPr>
          <a:xfrm>
            <a:off x="532436" y="5964671"/>
            <a:ext cx="5382228" cy="1754326"/>
          </a:xfrm>
          <a:prstGeom prst="rect">
            <a:avLst/>
          </a:prstGeom>
          <a:noFill/>
          <a:ln w="12700">
            <a:solidFill>
              <a:schemeClr val="tx1"/>
            </a:solidFill>
          </a:ln>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お申込み・お問合せ先</a:t>
            </a:r>
            <a:r>
              <a:rPr kumimoji="1" lang="en-US" altLang="ja-JP" sz="1200" dirty="0">
                <a:latin typeface="メイリオ" panose="020B0604030504040204" pitchFamily="50" charset="-128"/>
                <a:ea typeface="メイリオ" panose="020B0604030504040204" pitchFamily="50" charset="-128"/>
              </a:rPr>
              <a:t>】</a:t>
            </a:r>
          </a:p>
          <a:p>
            <a:r>
              <a:rPr kumimoji="1" lang="ja-JP" altLang="en-US" sz="1200" dirty="0">
                <a:latin typeface="メイリオ" panose="020B0604030504040204" pitchFamily="50" charset="-128"/>
                <a:ea typeface="メイリオ" panose="020B0604030504040204" pitchFamily="50" charset="-128"/>
              </a:rPr>
              <a:t>京王観光株式会社 東京中央支店（観光庁長官登録旅行業第</a:t>
            </a:r>
            <a:r>
              <a:rPr kumimoji="1" lang="en-US" altLang="ja-JP" sz="1200" dirty="0">
                <a:latin typeface="メイリオ" panose="020B0604030504040204" pitchFamily="50" charset="-128"/>
                <a:ea typeface="メイリオ" panose="020B0604030504040204" pitchFamily="50" charset="-128"/>
              </a:rPr>
              <a:t>10</a:t>
            </a:r>
            <a:r>
              <a:rPr kumimoji="1" lang="ja-JP" altLang="en-US" sz="1200" dirty="0">
                <a:latin typeface="メイリオ" panose="020B0604030504040204" pitchFamily="50" charset="-128"/>
                <a:ea typeface="メイリオ" panose="020B0604030504040204" pitchFamily="50" charset="-128"/>
              </a:rPr>
              <a:t>号）</a:t>
            </a:r>
          </a:p>
          <a:p>
            <a:r>
              <a:rPr kumimoji="1" lang="ja-JP" altLang="en-US" sz="1200" dirty="0">
                <a:latin typeface="メイリオ" panose="020B0604030504040204" pitchFamily="50" charset="-128"/>
                <a:ea typeface="メイリオ" panose="020B0604030504040204" pitchFamily="50" charset="-128"/>
              </a:rPr>
              <a:t>〒１６０－００２２　東京都新宿区新宿２－３－１０　新宿御苑ビル２階</a:t>
            </a:r>
          </a:p>
          <a:p>
            <a:r>
              <a:rPr kumimoji="1" lang="ja-JP" altLang="en-US" sz="1200" dirty="0">
                <a:latin typeface="メイリオ" panose="020B0604030504040204" pitchFamily="50" charset="-128"/>
                <a:ea typeface="メイリオ" panose="020B0604030504040204" pitchFamily="50" charset="-128"/>
              </a:rPr>
              <a:t>ＴＥＬ　０３－５３１２－６５４０  ＦＡＸ　０３－５３７９－０７４０</a:t>
            </a:r>
          </a:p>
          <a:p>
            <a:r>
              <a:rPr kumimoji="1" lang="ja-JP" altLang="en-US" sz="1200" dirty="0">
                <a:latin typeface="メイリオ" panose="020B0604030504040204" pitchFamily="50" charset="-128"/>
                <a:ea typeface="メイリオ" panose="020B0604030504040204" pitchFamily="50" charset="-128"/>
              </a:rPr>
              <a:t>Ｅ－ｍａｉｌ：</a:t>
            </a:r>
            <a:r>
              <a:rPr kumimoji="1" lang="en-US" altLang="ja-JP" sz="1200" dirty="0">
                <a:latin typeface="メイリオ" panose="020B0604030504040204" pitchFamily="50" charset="-128"/>
                <a:ea typeface="メイリオ" panose="020B0604030504040204" pitchFamily="50" charset="-128"/>
              </a:rPr>
              <a:t>diving@keio-kanko.co.jp</a:t>
            </a:r>
          </a:p>
          <a:p>
            <a:r>
              <a:rPr kumimoji="1" lang="ja-JP" altLang="en-US" sz="1200" dirty="0">
                <a:latin typeface="メイリオ" panose="020B0604030504040204" pitchFamily="50" charset="-128"/>
                <a:ea typeface="メイリオ" panose="020B0604030504040204" pitchFamily="50" charset="-128"/>
              </a:rPr>
              <a:t>　　　　　営業日　　月曜日～金曜日（定休日　土・日祝日）</a:t>
            </a:r>
          </a:p>
          <a:p>
            <a:r>
              <a:rPr kumimoji="1" lang="ja-JP" altLang="en-US" sz="1200" dirty="0">
                <a:latin typeface="メイリオ" panose="020B0604030504040204" pitchFamily="50" charset="-128"/>
                <a:ea typeface="メイリオ" panose="020B0604030504040204" pitchFamily="50" charset="-128"/>
              </a:rPr>
              <a:t>　　　　　営業時間　９：００～１８：００　</a:t>
            </a:r>
          </a:p>
          <a:p>
            <a:r>
              <a:rPr kumimoji="1" lang="ja-JP" altLang="en-US" sz="1200" dirty="0">
                <a:latin typeface="メイリオ" panose="020B0604030504040204" pitchFamily="50" charset="-128"/>
                <a:ea typeface="メイリオ" panose="020B0604030504040204" pitchFamily="50" charset="-128"/>
              </a:rPr>
              <a:t>　　　　　総合旅行業務取扱管理者：原 祥造</a:t>
            </a:r>
          </a:p>
          <a:p>
            <a:r>
              <a:rPr kumimoji="1" lang="ja-JP" altLang="en-US" sz="1200" dirty="0">
                <a:latin typeface="メイリオ" panose="020B0604030504040204" pitchFamily="50" charset="-128"/>
                <a:ea typeface="メイリオ" panose="020B0604030504040204" pitchFamily="50" charset="-128"/>
              </a:rPr>
              <a:t>　　　　　担当：菊地　広明・川上　等子</a:t>
            </a:r>
          </a:p>
        </p:txBody>
      </p:sp>
      <p:sp>
        <p:nvSpPr>
          <p:cNvPr id="13" name="テキスト ボックス 12">
            <a:extLst>
              <a:ext uri="{FF2B5EF4-FFF2-40B4-BE49-F238E27FC236}">
                <a16:creationId xmlns:a16="http://schemas.microsoft.com/office/drawing/2014/main" id="{529AB466-B546-4AE1-B003-909D04CD47BE}"/>
              </a:ext>
            </a:extLst>
          </p:cNvPr>
          <p:cNvSpPr txBox="1"/>
          <p:nvPr/>
        </p:nvSpPr>
        <p:spPr>
          <a:xfrm>
            <a:off x="389198" y="8000578"/>
            <a:ext cx="6208372" cy="577081"/>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総合旅行業務取扱管理者とは、お客様の旅行を取り扱う営業所での取引に関する責任者です。</a:t>
            </a:r>
          </a:p>
          <a:p>
            <a:r>
              <a:rPr kumimoji="1" lang="ja-JP" altLang="en-US" sz="1050" dirty="0">
                <a:latin typeface="メイリオ" panose="020B0604030504040204" pitchFamily="50" charset="-128"/>
                <a:ea typeface="メイリオ" panose="020B0604030504040204" pitchFamily="50" charset="-128"/>
              </a:rPr>
              <a:t>ご旅行の契約に関し、担当者からの説明にご不明な点がございましたらご遠慮なく上記の総合旅行業</a:t>
            </a:r>
          </a:p>
          <a:p>
            <a:r>
              <a:rPr kumimoji="1" lang="ja-JP" altLang="en-US" sz="1050" dirty="0">
                <a:latin typeface="メイリオ" panose="020B0604030504040204" pitchFamily="50" charset="-128"/>
                <a:ea typeface="メイリオ" panose="020B0604030504040204" pitchFamily="50" charset="-128"/>
              </a:rPr>
              <a:t>務取扱管理者にお尋ねください。</a:t>
            </a:r>
          </a:p>
        </p:txBody>
      </p:sp>
    </p:spTree>
    <p:extLst>
      <p:ext uri="{BB962C8B-B14F-4D97-AF65-F5344CB8AC3E}">
        <p14:creationId xmlns:p14="http://schemas.microsoft.com/office/powerpoint/2010/main" val="18689543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TotalTime>
  <Words>2312</Words>
  <Application>Microsoft Office PowerPoint</Application>
  <PresentationFormat>画面に合わせる (4:3)</PresentationFormat>
  <Paragraphs>189</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山脇　司</dc:creator>
  <cp:lastModifiedBy>菊地　広明</cp:lastModifiedBy>
  <cp:revision>70</cp:revision>
  <cp:lastPrinted>2021-04-06T08:49:14Z</cp:lastPrinted>
  <dcterms:created xsi:type="dcterms:W3CDTF">2021-04-06T04:03:29Z</dcterms:created>
  <dcterms:modified xsi:type="dcterms:W3CDTF">2021-04-22T02:44:09Z</dcterms:modified>
</cp:coreProperties>
</file>